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</p:sldIdLst>
  <p:sldSz cx="12192000" cy="6858000"/>
  <p:notesSz cx="6858000" cy="9144000"/>
  <p:embeddedFontLs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Fira Code" pitchFamily="1" charset="0"/>
      <p:regular r:id="rId57"/>
      <p:bold r:id="rId58"/>
    </p:embeddedFont>
    <p:embeddedFont>
      <p:font typeface="Lato" panose="020F0502020204030203" pitchFamily="34" charset="0"/>
      <p:regular r:id="rId59"/>
      <p:bold r:id="rId60"/>
      <p:italic r:id="rId61"/>
      <p:boldItalic r:id="rId62"/>
    </p:embeddedFont>
    <p:embeddedFont>
      <p:font typeface="Lato Black" panose="020F0502020204030203" pitchFamily="34" charset="0"/>
      <p:bold r:id="rId63"/>
      <p:boldItalic r:id="rId64"/>
    </p:embeddedFont>
    <p:embeddedFont>
      <p:font typeface="Lato Light" panose="020F0502020204030203" pitchFamily="34" charset="0"/>
      <p:regular r:id="rId65"/>
      <p:bold r:id="rId66"/>
      <p:italic r:id="rId67"/>
      <p:boldItalic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9" roundtripDataSignature="AMtx7mjJtXKEpkuRqc74up0NE2iQ3IYs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1859" autoAdjust="0"/>
  </p:normalViewPr>
  <p:slideViewPr>
    <p:cSldViewPr snapToGrid="0">
      <p:cViewPr varScale="1">
        <p:scale>
          <a:sx n="61" d="100"/>
          <a:sy n="61" d="100"/>
        </p:scale>
        <p:origin x="149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Được gthieu vào version 16.8 của React. Và hiện tại hooks đã trở thành 1 trong những tool thiết yếu để build những cái components hiệu quả và tái sử dụng lâu dài.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Ở buổi sharing này, e và Nhật sẽ đi lại tổng quan về hooks cũng như share cho mn 1 số cái best practices cho mình để viết code clean hơn, sạch hơn và dễ dàng maintance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24" name="Google Shape;12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Là một hook cơ bản.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Giúp mình có thể dùng state trong function component.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Input: initialState (giá trị hoặc function)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Output: một mảng có 2 phần tử tương ứng cho state và setState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vi-V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Array destructoring syntax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98" name="Google Shape;19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05" name="Google Shape;20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12" name="Google Shape;21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tabLst/>
              <a:defRPr/>
            </a:pPr>
            <a:r>
              <a:rPr lang="en-US" dirty="0"/>
              <a:t>Use spread operator (…)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20" name="Google Shape;22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Là một hook cơ bản trong React hooks.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Sử dụng cho side effects.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vi-V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Theo tài liệu chính thức thì chia </a:t>
            </a:r>
            <a:r>
              <a:rPr lang="en-US" dirty="0" err="1"/>
              <a:t>thành</a:t>
            </a:r>
            <a:r>
              <a:rPr lang="en-US" dirty="0"/>
              <a:t> 2 </a:t>
            </a:r>
            <a:r>
              <a:rPr lang="vi-VN" dirty="0"/>
              <a:t>loại side effects: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1. Effects không cần clean up: gọi API, tương tác DOM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2. Effects cần clean up: subscriptions, setTimeout, setInterval.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/>
              <a:t>-&gt; </a:t>
            </a:r>
            <a:r>
              <a:rPr lang="en-US" dirty="0" err="1"/>
              <a:t>nếu</a:t>
            </a:r>
            <a:r>
              <a:rPr lang="en-US" dirty="0"/>
              <a:t> ko cleanup,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Memory leaks,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có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nghĩa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là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giữ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liên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tục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quá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nhiều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reference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để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callback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và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sẽ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bị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hit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bởi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request,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điều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đó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là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ko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nên</a:t>
            </a:r>
            <a:endParaRPr lang="en-US" b="0" i="0" dirty="0">
              <a:solidFill>
                <a:srgbClr val="CECAC3"/>
              </a:solidFill>
              <a:effectLst/>
              <a:latin typeface="Söh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-&gt;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dẫn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tới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performance issue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và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cần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phải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được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giải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quyết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=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các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kthuat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như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debouncing hay throttling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để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giảm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lượng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cần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để</a:t>
            </a:r>
            <a:r>
              <a:rPr lang="en-US" b="0" i="0" dirty="0">
                <a:solidFill>
                  <a:srgbClr val="CECAC3"/>
                </a:solidFill>
                <a:effectLst/>
                <a:latin typeface="Söhne"/>
              </a:rPr>
              <a:t> update 1 </a:t>
            </a:r>
            <a:r>
              <a:rPr lang="en-US" b="0" i="0" dirty="0" err="1">
                <a:solidFill>
                  <a:srgbClr val="CECAC3"/>
                </a:solidFill>
                <a:effectLst/>
                <a:latin typeface="Söhne"/>
              </a:rPr>
              <a:t>lúc</a:t>
            </a:r>
            <a:endParaRPr lang="vi-VN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28" name="Google Shape;22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Mỗi hook gồm 2 phần: side effect và clean up (optional, trong return)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Được thực thi sau mỗi lần render.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Được thực thi ít nhất một lần sau lần render đầu tiên.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Những lần render sau, chỉ được thực thi nếu có dependencies thay đổi.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Effect cleanup sẽ được thực thi trước run effect lần tiếp theo hoặc unmount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35" name="Google Shape;23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/>
              <a:t>Demo Character here</a:t>
            </a:r>
            <a:endParaRPr dirty="0"/>
          </a:p>
        </p:txBody>
      </p:sp>
      <p:sp>
        <p:nvSpPr>
          <p:cNvPr id="242" name="Google Shape;2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tabLst/>
              <a:defRPr/>
            </a:pPr>
            <a:r>
              <a:rPr lang="en-US" dirty="0" err="1"/>
              <a:t>useEffect</a:t>
            </a:r>
            <a:r>
              <a:rPr lang="en-US" dirty="0"/>
              <a:t> </a:t>
            </a:r>
            <a:r>
              <a:rPr lang="en-US" dirty="0" err="1"/>
              <a:t>lun</a:t>
            </a:r>
            <a:r>
              <a:rPr lang="en-US" dirty="0"/>
              <a:t> </a:t>
            </a:r>
            <a:r>
              <a:rPr lang="en-US" dirty="0" err="1"/>
              <a:t>lun</a:t>
            </a:r>
            <a:r>
              <a:rPr lang="en-US" dirty="0"/>
              <a:t> dc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render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49" name="Google Shape;24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tabLst/>
              <a:defRPr/>
            </a:pPr>
            <a:r>
              <a:rPr lang="en-US" dirty="0" err="1"/>
              <a:t>Mảng</a:t>
            </a:r>
            <a:r>
              <a:rPr lang="en-US" dirty="0"/>
              <a:t> empty -&gt;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đúng</a:t>
            </a:r>
            <a:r>
              <a:rPr lang="en-US" dirty="0"/>
              <a:t> 1 </a:t>
            </a:r>
            <a:r>
              <a:rPr lang="en-US" dirty="0" err="1"/>
              <a:t>lần</a:t>
            </a:r>
            <a:r>
              <a:rPr lang="en-US" dirty="0"/>
              <a:t> render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tiên</a:t>
            </a:r>
            <a:r>
              <a:rPr lang="en-US" dirty="0"/>
              <a:t>, return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đúng</a:t>
            </a:r>
            <a:r>
              <a:rPr lang="en-US" dirty="0"/>
              <a:t> 1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lúc</a:t>
            </a:r>
            <a:r>
              <a:rPr lang="en-US" dirty="0"/>
              <a:t> unmount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56" name="Google Shape;25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tabLst/>
              <a:defRPr/>
            </a:pPr>
            <a:r>
              <a:rPr lang="en-US" dirty="0" err="1"/>
              <a:t>Có</a:t>
            </a:r>
            <a:r>
              <a:rPr lang="en-US" dirty="0"/>
              <a:t> data -&gt;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render hay ko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filters, filters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useEffect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render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63" name="Google Shape;26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0" name="Google Shape;13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MOUNTING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- rendering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- run useEffect()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UPDATING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Tx/>
              <a:buChar char="-"/>
            </a:pPr>
            <a:r>
              <a:rPr lang="vi-VN" dirty="0"/>
              <a:t>rendering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Tx/>
              <a:buChar char="-"/>
            </a:pPr>
            <a:r>
              <a:rPr lang="vi-VN" dirty="0"/>
              <a:t>run `useEffect() cleanup` nếu dependencies thay đổi.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Tx/>
              <a:buChar char="-"/>
            </a:pPr>
            <a:r>
              <a:rPr lang="vi-VN" dirty="0"/>
              <a:t>run `useEffect()` nếu dependencies thay đổi.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Tx/>
              <a:buNone/>
            </a:pPr>
            <a:r>
              <a:rPr lang="vi-VN" dirty="0"/>
              <a:t>UNMOUNTING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Tx/>
              <a:buNone/>
            </a:pPr>
            <a:r>
              <a:rPr lang="vi-VN" dirty="0"/>
              <a:t>- run `useEffect() cleanup`.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vi-VN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70" name="Google Shape;27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MOUNTING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- rendering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- run useEffect()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UPDATING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Tx/>
              <a:buChar char="-"/>
            </a:pPr>
            <a:r>
              <a:rPr lang="vi-VN" dirty="0"/>
              <a:t>rendering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Tx/>
              <a:buChar char="-"/>
            </a:pPr>
            <a:r>
              <a:rPr lang="vi-VN" dirty="0"/>
              <a:t>run `useEffect() cleanup` nếu dependencies thay đổi.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Tx/>
              <a:buChar char="-"/>
            </a:pPr>
            <a:r>
              <a:rPr lang="vi-VN" dirty="0"/>
              <a:t>run `useEffect()` nếu dependencies thay đổi.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Tx/>
              <a:buNone/>
            </a:pPr>
            <a:r>
              <a:rPr lang="vi-VN" dirty="0"/>
              <a:t>UNMOUNTING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Tx/>
              <a:buNone/>
            </a:pPr>
            <a:r>
              <a:rPr lang="vi-VN" dirty="0"/>
              <a:t>- run `useEffect() cleanup`.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vi-V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vi-VN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79" name="Google Shape;27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88" name="Google Shape;28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5" name="Google Shape;295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Một hook do mình tự định nghĩa ra.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Custom hook là một function hơi đặc biệt.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Có thể sử dụng các hooks khác như useState, useEffect, ... hoặc một custom hook khác.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Đặt tên custom hooks theo dạng: use + tên hàm -&gt; react dựa vào tên hàm có use để check hooks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300" name="Google Shape;30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tabLst/>
              <a:defRPr/>
            </a:pPr>
            <a:r>
              <a:rPr lang="en-US" dirty="0"/>
              <a:t>Run demo here Cat + </a:t>
            </a:r>
            <a:r>
              <a:rPr lang="en-US" dirty="0" err="1"/>
              <a:t>useFetch</a:t>
            </a:r>
            <a:endParaRPr lang="en-US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/>
              <a:t>show demo here </a:t>
            </a:r>
            <a:r>
              <a:rPr lang="en-US" dirty="0" err="1"/>
              <a:t>BeautifulClock</a:t>
            </a:r>
            <a:r>
              <a:rPr lang="en-US" dirty="0"/>
              <a:t> + </a:t>
            </a:r>
            <a:r>
              <a:rPr lang="en-US" dirty="0" err="1"/>
              <a:t>useClock</a:t>
            </a:r>
            <a:endParaRPr lang="en-US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309" name="Google Shape;30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5" name="Google Shape;315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tabLst/>
              <a:defRPr/>
            </a:pPr>
            <a:r>
              <a:rPr lang="vi-VN" dirty="0"/>
              <a:t>Luôn luôn giữ giá trị state mới nhất trước đó dù cho nó bị re-render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320" name="Google Shape;32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Là một</a:t>
            </a:r>
            <a:r>
              <a:rPr lang="en-US" dirty="0"/>
              <a:t> </a:t>
            </a:r>
            <a:r>
              <a:rPr lang="vi-VN" dirty="0"/>
              <a:t>react hooks giúp mình tạo ra một memoized callback và chỉ tạo ra callback mới khi dependencies thay đổi.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Nhận vào 2 tham số: 1 là function, 2 là dependencies.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Return memoized callback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Chỉ tạo ra function mới khi dependencies thay đổi.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Nếu dùng empty dependencies thì không bao giờ tạo ra function mới.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: </a:t>
            </a:r>
            <a:r>
              <a:rPr lang="en-US" dirty="0" err="1"/>
              <a:t>có</a:t>
            </a:r>
            <a:r>
              <a:rPr lang="en-US" dirty="0"/>
              <a:t> 1 map render </a:t>
            </a:r>
            <a:r>
              <a:rPr lang="en-US" dirty="0" err="1"/>
              <a:t>nặng</a:t>
            </a:r>
            <a:r>
              <a:rPr lang="en-US" dirty="0"/>
              <a:t>, user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map </a:t>
            </a:r>
            <a:r>
              <a:rPr lang="en-US" dirty="0" err="1"/>
              <a:t>khác</a:t>
            </a:r>
            <a:r>
              <a:rPr lang="en-US" dirty="0"/>
              <a:t>, </a:t>
            </a: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= </a:t>
            </a:r>
            <a:r>
              <a:rPr lang="en-US" dirty="0" err="1"/>
              <a:t>mắt</a:t>
            </a:r>
            <a:r>
              <a:rPr lang="en-US" dirty="0"/>
              <a:t>, </a:t>
            </a:r>
            <a:r>
              <a:rPr lang="en-US" dirty="0" err="1"/>
              <a:t>vệ</a:t>
            </a:r>
            <a:r>
              <a:rPr lang="en-US" dirty="0"/>
              <a:t> </a:t>
            </a:r>
            <a:r>
              <a:rPr lang="en-US" dirty="0" err="1"/>
              <a:t>tinh</a:t>
            </a:r>
            <a:r>
              <a:rPr lang="en-US" dirty="0"/>
              <a:t>,… -&gt; map </a:t>
            </a:r>
            <a:r>
              <a:rPr lang="en-US" dirty="0" err="1"/>
              <a:t>bị</a:t>
            </a:r>
            <a:r>
              <a:rPr lang="en-US" dirty="0"/>
              <a:t> re-render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1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app </a:t>
            </a:r>
            <a:r>
              <a:rPr lang="en-US" dirty="0" err="1"/>
              <a:t>bị</a:t>
            </a:r>
            <a:r>
              <a:rPr lang="en-US" dirty="0"/>
              <a:t> re-render </a:t>
            </a:r>
            <a:r>
              <a:rPr lang="en-US" dirty="0" err="1"/>
              <a:t>bởi</a:t>
            </a:r>
            <a:r>
              <a:rPr lang="en-US" dirty="0"/>
              <a:t> state </a:t>
            </a:r>
            <a:r>
              <a:rPr lang="en-US" dirty="0" err="1"/>
              <a:t>khác</a:t>
            </a:r>
            <a:r>
              <a:rPr lang="en-US" dirty="0"/>
              <a:t> -&gt;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2 </a:t>
            </a:r>
            <a:r>
              <a:rPr lang="en-US" dirty="0" err="1"/>
              <a:t>dòng</a:t>
            </a:r>
            <a:r>
              <a:rPr lang="en-US" dirty="0"/>
              <a:t> code </a:t>
            </a:r>
            <a:r>
              <a:rPr lang="en-US" dirty="0" err="1"/>
              <a:t>đó</a:t>
            </a:r>
            <a:r>
              <a:rPr lang="en-US" dirty="0"/>
              <a:t> -&gt;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function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maptypechange</a:t>
            </a:r>
            <a:r>
              <a:rPr lang="en-US" dirty="0"/>
              <a:t> -&gt;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vậy</a:t>
            </a:r>
            <a:r>
              <a:rPr lang="en-US" dirty="0"/>
              <a:t> function </a:t>
            </a:r>
            <a:r>
              <a:rPr lang="en-US" dirty="0" err="1"/>
              <a:t>mới</a:t>
            </a:r>
            <a:r>
              <a:rPr lang="en-US" dirty="0"/>
              <a:t> pass </a:t>
            </a:r>
            <a:r>
              <a:rPr lang="en-US" dirty="0" err="1"/>
              <a:t>vào</a:t>
            </a:r>
            <a:r>
              <a:rPr lang="en-US" dirty="0"/>
              <a:t> -&gt; props </a:t>
            </a:r>
            <a:r>
              <a:rPr lang="en-US" dirty="0" err="1"/>
              <a:t>của</a:t>
            </a:r>
            <a:r>
              <a:rPr lang="en-US" dirty="0"/>
              <a:t> &lt;Map&gt;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lun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/>
              <a:t>-&gt; props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-&gt; &lt;Map&gt; </a:t>
            </a:r>
            <a:r>
              <a:rPr lang="en-US" dirty="0" err="1"/>
              <a:t>bị</a:t>
            </a:r>
            <a:r>
              <a:rPr lang="en-US" dirty="0"/>
              <a:t> re-render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>
                <a:sym typeface="Wingdings" panose="05000000000000000000" pitchFamily="2" charset="2"/>
              </a:rPr>
              <a:t></a:t>
            </a:r>
            <a:r>
              <a:rPr lang="en-US" dirty="0" err="1">
                <a:sym typeface="Wingdings" panose="05000000000000000000" pitchFamily="2" charset="2"/>
              </a:rPr>
              <a:t>Sử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dụng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useCall</a:t>
            </a:r>
            <a:r>
              <a:rPr lang="en-US" dirty="0">
                <a:sym typeface="Wingdings" panose="05000000000000000000" pitchFamily="2" charset="2"/>
              </a:rPr>
              <a:t> back + empty dependency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329" name="Google Shape;32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Là một</a:t>
            </a:r>
            <a:r>
              <a:rPr lang="en-US" dirty="0"/>
              <a:t> </a:t>
            </a:r>
            <a:r>
              <a:rPr lang="vi-VN" dirty="0"/>
              <a:t>react hooks giúp mình tạo ra một memoized </a:t>
            </a:r>
            <a:r>
              <a:rPr lang="en-US" dirty="0"/>
              <a:t>value</a:t>
            </a:r>
            <a:r>
              <a:rPr lang="vi-VN" dirty="0"/>
              <a:t> và chỉ tạo ra </a:t>
            </a:r>
            <a:r>
              <a:rPr lang="en-US" dirty="0"/>
              <a:t>value </a:t>
            </a:r>
            <a:r>
              <a:rPr lang="vi-VN" dirty="0"/>
              <a:t>mới khi dependencies thay đổi.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Nhận vào 2 tham số: 1 là function, 2 là dependencies.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Return memorized</a:t>
            </a:r>
            <a:r>
              <a:rPr lang="en-US" dirty="0"/>
              <a:t> value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Chỉ tạo ra </a:t>
            </a:r>
            <a:r>
              <a:rPr lang="en-US" dirty="0"/>
              <a:t>value </a:t>
            </a:r>
            <a:r>
              <a:rPr lang="vi-VN" dirty="0"/>
              <a:t>mới khi dependencies thay đổi.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Nếu dùng empty dependencies thì không bao giờ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value </a:t>
            </a:r>
            <a:r>
              <a:rPr lang="vi-VN" dirty="0"/>
              <a:t>mới.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Data = [{}, {}, {}]; =&gt;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lun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ko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thay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đổi</a:t>
            </a:r>
            <a:endParaRPr lang="en-US" sz="1200" b="0" i="0" u="none" strike="noStrike" cap="none" dirty="0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tabLst/>
              <a:defRPr/>
            </a:pPr>
            <a:r>
              <a:rPr lang="en-US" dirty="0" err="1"/>
              <a:t>Giả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1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app </a:t>
            </a:r>
            <a:r>
              <a:rPr lang="en-US" dirty="0" err="1"/>
              <a:t>bị</a:t>
            </a:r>
            <a:r>
              <a:rPr lang="en-US" dirty="0"/>
              <a:t> re-render </a:t>
            </a:r>
            <a:r>
              <a:rPr lang="en-US" dirty="0" err="1"/>
              <a:t>bởi</a:t>
            </a:r>
            <a:r>
              <a:rPr lang="en-US" dirty="0"/>
              <a:t> state </a:t>
            </a:r>
            <a:r>
              <a:rPr lang="en-US" dirty="0" err="1"/>
              <a:t>khác</a:t>
            </a:r>
            <a:r>
              <a:rPr lang="en-US" dirty="0"/>
              <a:t> -&gt;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2 </a:t>
            </a:r>
            <a:r>
              <a:rPr lang="en-US" dirty="0" err="1"/>
              <a:t>dòng</a:t>
            </a:r>
            <a:r>
              <a:rPr lang="en-US" dirty="0"/>
              <a:t> code </a:t>
            </a:r>
            <a:r>
              <a:rPr lang="en-US" dirty="0" err="1"/>
              <a:t>đó</a:t>
            </a:r>
            <a:r>
              <a:rPr lang="en-US" dirty="0"/>
              <a:t> -&gt; data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đc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, </a:t>
            </a:r>
            <a:r>
              <a:rPr lang="en-US" dirty="0" err="1"/>
              <a:t>và</a:t>
            </a:r>
            <a:r>
              <a:rPr lang="en-US" dirty="0"/>
              <a:t> pass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cái</a:t>
            </a:r>
            <a:r>
              <a:rPr lang="en-US" dirty="0"/>
              <a:t> Map -&gt; props </a:t>
            </a:r>
            <a:r>
              <a:rPr lang="en-US" dirty="0" err="1"/>
              <a:t>của</a:t>
            </a:r>
            <a:r>
              <a:rPr lang="en-US" dirty="0"/>
              <a:t> &lt;Map&gt;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lun</a:t>
            </a:r>
            <a:r>
              <a:rPr lang="en-US" dirty="0"/>
              <a:t> -&gt; Map </a:t>
            </a:r>
            <a:r>
              <a:rPr lang="en-US" dirty="0" err="1"/>
              <a:t>bị</a:t>
            </a:r>
            <a:r>
              <a:rPr lang="en-US" dirty="0"/>
              <a:t> re-render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tabLst/>
              <a:defRPr/>
            </a:pPr>
            <a:r>
              <a:rPr lang="en-US" dirty="0" err="1"/>
              <a:t>useCallback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useMemo</a:t>
            </a:r>
            <a:r>
              <a:rPr lang="en-US" dirty="0"/>
              <a:t>: dung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memoization</a:t>
            </a:r>
            <a:r>
              <a:rPr lang="en-US" dirty="0"/>
              <a:t>, d</a:t>
            </a:r>
            <a:r>
              <a:rPr lang="vi-VN" dirty="0"/>
              <a:t>ùng để hạn chế những lần re-render dư thừa (micro improvements)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components.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 err="1"/>
              <a:t>Nên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: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,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, animations, </a:t>
            </a:r>
            <a:r>
              <a:rPr lang="en-US" dirty="0" err="1"/>
              <a:t>những</a:t>
            </a:r>
            <a:r>
              <a:rPr lang="en-US" dirty="0"/>
              <a:t> component </a:t>
            </a:r>
            <a:r>
              <a:rPr lang="en-US" dirty="0" err="1"/>
              <a:t>nặng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render.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micro improvements (</a:t>
            </a:r>
            <a:r>
              <a:rPr lang="en-US" dirty="0" err="1"/>
              <a:t>rất</a:t>
            </a:r>
            <a:r>
              <a:rPr lang="en-US" dirty="0"/>
              <a:t> </a:t>
            </a:r>
            <a:r>
              <a:rPr lang="en-US" dirty="0" err="1"/>
              <a:t>nhỏ</a:t>
            </a:r>
            <a:r>
              <a:rPr lang="en-US" dirty="0"/>
              <a:t>, ko </a:t>
            </a:r>
            <a:r>
              <a:rPr lang="en-US" dirty="0" err="1"/>
              <a:t>đáng</a:t>
            </a:r>
            <a:r>
              <a:rPr lang="en-US" dirty="0"/>
              <a:t> </a:t>
            </a:r>
            <a:r>
              <a:rPr lang="en-US" dirty="0" err="1"/>
              <a:t>kể</a:t>
            </a:r>
            <a:r>
              <a:rPr lang="en-US" dirty="0"/>
              <a:t>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340" name="Google Shape;34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" name="Google Shape;14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1" name="Google Shape;351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4b5433a55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56" name="Google Shape;356;g24b5433a5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4" name="Google Shape;364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4b5433a55d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69" name="Google Shape;369;g24b5433a55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4b5433a55d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76" name="Google Shape;376;g24b5433a55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4b5433a55d_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85" name="Google Shape;385;g24b5433a55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4b5433a55d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92" name="Google Shape;392;g24b5433a55d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4b5433a55d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99" name="Google Shape;399;g24b5433a55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4b5433a55d_0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08" name="Google Shape;408;g24b5433a55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4b5433a55d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15" name="Google Shape;415;g24b5433a55d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Đây là tổng quan code của 1 class component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Import những thư viện, những file css, img,…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Class name kế thừa react.component và có 1 phương thức render chung và return về 1 DOM element (ở đây là div)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Và cuối cùng là export ra để sử dụng ở những nơi khác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45" name="Google Shape;1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4cb45b4d50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22" name="Google Shape;422;g24cb45b4d5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4cb45b4d50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30" name="Google Shape;430;g24cb45b4d5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4b5433a55d_0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38" name="Google Shape;438;g24b5433a55d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24b5433a55d_0_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52" name="Google Shape;452;g24b5433a55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4b5433a55d_0_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60" name="Google Shape;460;g24b5433a55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4b5433a55d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67" name="Google Shape;467;g24b5433a55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4b5433a55d_0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75" name="Google Shape;475;g24b5433a55d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4b5433a55d_0_1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83" name="Google Shape;483;g24b5433a55d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90" name="Google Shape;490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96" name="Google Shape;496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/>
              <a:t>Unable to use life cycle in function component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/>
              <a:t>Stateless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52" name="Google Shape;1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502" name="Google Shape;50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1" name="Google Shape;16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chất</a:t>
            </a:r>
            <a:r>
              <a:rPr lang="en-US" dirty="0"/>
              <a:t> JS </a:t>
            </a:r>
            <a:r>
              <a:rPr lang="en-US" dirty="0" err="1"/>
              <a:t>là</a:t>
            </a:r>
            <a:r>
              <a:rPr lang="en-US" dirty="0"/>
              <a:t> function programming, </a:t>
            </a:r>
            <a:r>
              <a:rPr lang="en-US" dirty="0" err="1"/>
              <a:t>nhưng</a:t>
            </a:r>
            <a:r>
              <a:rPr lang="en-US" dirty="0"/>
              <a:t> react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vs class component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-&gt; hook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đời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bù</a:t>
            </a:r>
            <a:r>
              <a:rPr lang="en-US" dirty="0"/>
              <a:t> </a:t>
            </a:r>
            <a:r>
              <a:rPr lang="en-US" dirty="0" err="1"/>
              <a:t>đắp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function component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Feature mới được add vào từ version 16.8 của React.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Giúp mình có thể dùng state, life cycle và các features khác của React mà không cần dùng tới class.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Hooks có thể hiểu nôm na là một cái function được hook-into vào các features của React và sẽ được gọi khi cần thiết.</a:t>
            </a:r>
            <a:endParaRPr lang="en-US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/>
              <a:t>No breaking changes. </a:t>
            </a:r>
            <a:endParaRPr lang="vi-V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dirty="0"/>
              <a:t>Khi muốn dùng state, life cycle, ... mà không thích làm việc với class (OOP).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vừa</a:t>
            </a:r>
            <a:r>
              <a:rPr lang="en-US" dirty="0"/>
              <a:t> class component </a:t>
            </a:r>
            <a:r>
              <a:rPr lang="en-US" dirty="0" err="1"/>
              <a:t>cũ</a:t>
            </a:r>
            <a:r>
              <a:rPr lang="en-US" dirty="0"/>
              <a:t>, </a:t>
            </a:r>
            <a:r>
              <a:rPr lang="en-US" dirty="0" err="1"/>
              <a:t>vừa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react hooks </a:t>
            </a:r>
            <a:r>
              <a:rPr lang="en-US" dirty="0" err="1"/>
              <a:t>cho</a:t>
            </a:r>
            <a:r>
              <a:rPr lang="en-US" dirty="0"/>
              <a:t> component </a:t>
            </a:r>
            <a:r>
              <a:rPr lang="en-US" dirty="0" err="1"/>
              <a:t>mới</a:t>
            </a:r>
            <a:r>
              <a:rPr lang="en-US" dirty="0"/>
              <a:t>.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bỏ</a:t>
            </a:r>
            <a:r>
              <a:rPr lang="en-US" dirty="0"/>
              <a:t> </a:t>
            </a:r>
            <a:r>
              <a:rPr lang="en-US" dirty="0" err="1"/>
              <a:t>rào</a:t>
            </a:r>
            <a:r>
              <a:rPr lang="en-US" dirty="0"/>
              <a:t> </a:t>
            </a:r>
            <a:r>
              <a:rPr lang="en-US" dirty="0" err="1"/>
              <a:t>cản</a:t>
            </a:r>
            <a:r>
              <a:rPr lang="en-US" dirty="0"/>
              <a:t> OOP. (this, super(props), ...)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lang="vi-V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vi-VN" b="1" dirty="0"/>
              <a:t>Lưu ý: Chỉ sử dụng được cho function component, không dùng cho class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83" name="Google Shape;18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 2">
  <p:cSld name="OPEN 2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1998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9" descr="Graphical user interface, application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1998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9"/>
          <p:cNvSpPr txBox="1">
            <a:spLocks noGrp="1"/>
          </p:cNvSpPr>
          <p:nvPr>
            <p:ph type="title"/>
          </p:nvPr>
        </p:nvSpPr>
        <p:spPr>
          <a:xfrm>
            <a:off x="1011728" y="1653993"/>
            <a:ext cx="10168544" cy="614421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Lato Black"/>
              <a:buNone/>
              <a:defRPr sz="4000" b="1" i="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9"/>
          <p:cNvSpPr txBox="1">
            <a:spLocks noGrp="1"/>
          </p:cNvSpPr>
          <p:nvPr>
            <p:ph type="body" idx="1"/>
          </p:nvPr>
        </p:nvSpPr>
        <p:spPr>
          <a:xfrm>
            <a:off x="1011728" y="2273609"/>
            <a:ext cx="10168544" cy="614421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2800"/>
              <a:buNone/>
              <a:defRPr sz="4000" b="1" i="0">
                <a:solidFill>
                  <a:srgbClr val="00B0F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9"/>
          <p:cNvSpPr txBox="1">
            <a:spLocks noGrp="1"/>
          </p:cNvSpPr>
          <p:nvPr>
            <p:ph type="body" idx="2"/>
          </p:nvPr>
        </p:nvSpPr>
        <p:spPr>
          <a:xfrm>
            <a:off x="1011728" y="4302295"/>
            <a:ext cx="10168544" cy="466950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000" b="0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29"/>
          <p:cNvSpPr txBox="1">
            <a:spLocks noGrp="1"/>
          </p:cNvSpPr>
          <p:nvPr>
            <p:ph type="body" idx="3"/>
          </p:nvPr>
        </p:nvSpPr>
        <p:spPr>
          <a:xfrm>
            <a:off x="3771204" y="5278160"/>
            <a:ext cx="4649592" cy="303159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200" b="0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1" name="Google Shape;81;p3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3" name="Google Shape;83;p3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99" name="Google Shape;99;p4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4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7" name="Google Shape;107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4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4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 1">
  <p:cSld name="OPEN 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0" descr="A group of people standing in front of a blue wall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0"/>
          <p:cNvSpPr/>
          <p:nvPr/>
        </p:nvSpPr>
        <p:spPr>
          <a:xfrm>
            <a:off x="2074690" y="618503"/>
            <a:ext cx="2035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900" b="0" i="0" u="none" strike="noStrike" cap="none">
                <a:solidFill>
                  <a:srgbClr val="43515B"/>
                </a:solidFill>
                <a:latin typeface="Lato"/>
                <a:ea typeface="Lato"/>
                <a:cs typeface="Lato"/>
                <a:sym typeface="Lato"/>
              </a:rPr>
              <a:t>|     A KMS Company</a:t>
            </a:r>
            <a:endParaRPr sz="900" b="0" i="0" u="none" strike="noStrike" cap="none">
              <a:solidFill>
                <a:srgbClr val="4351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" name="Google Shape;25;p30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700" y="495300"/>
            <a:ext cx="1278916" cy="479242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0"/>
          <p:cNvSpPr txBox="1">
            <a:spLocks noGrp="1"/>
          </p:cNvSpPr>
          <p:nvPr>
            <p:ph type="body" idx="1"/>
          </p:nvPr>
        </p:nvSpPr>
        <p:spPr>
          <a:xfrm>
            <a:off x="554529" y="3552226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000" b="0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0"/>
          <p:cNvSpPr txBox="1">
            <a:spLocks noGrp="1"/>
          </p:cNvSpPr>
          <p:nvPr>
            <p:ph type="body" idx="2"/>
          </p:nvPr>
        </p:nvSpPr>
        <p:spPr>
          <a:xfrm>
            <a:off x="542171" y="2128462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400" b="1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30"/>
          <p:cNvSpPr txBox="1">
            <a:spLocks noGrp="1"/>
          </p:cNvSpPr>
          <p:nvPr>
            <p:ph type="body" idx="3"/>
          </p:nvPr>
        </p:nvSpPr>
        <p:spPr>
          <a:xfrm>
            <a:off x="542170" y="2654555"/>
            <a:ext cx="5855577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2800"/>
              <a:buNone/>
              <a:defRPr sz="3400" b="1" i="0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30"/>
          <p:cNvSpPr txBox="1">
            <a:spLocks noGrp="1"/>
          </p:cNvSpPr>
          <p:nvPr>
            <p:ph type="body" idx="4"/>
          </p:nvPr>
        </p:nvSpPr>
        <p:spPr>
          <a:xfrm>
            <a:off x="554528" y="4667661"/>
            <a:ext cx="4649592" cy="46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200" b="0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STYLE SLIDE 6">
  <p:cSld name="FREESTYLE SLIDE 6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31" descr="Chart, scatter char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" name="Google Shape;32;p31"/>
          <p:cNvGrpSpPr/>
          <p:nvPr/>
        </p:nvGrpSpPr>
        <p:grpSpPr>
          <a:xfrm>
            <a:off x="9101352" y="495300"/>
            <a:ext cx="2552842" cy="353779"/>
            <a:chOff x="9101352" y="495300"/>
            <a:chExt cx="2552842" cy="353779"/>
          </a:xfrm>
        </p:grpSpPr>
        <p:sp>
          <p:nvSpPr>
            <p:cNvPr id="33" name="Google Shape;33;p31"/>
            <p:cNvSpPr/>
            <p:nvPr/>
          </p:nvSpPr>
          <p:spPr>
            <a:xfrm>
              <a:off x="9563556" y="509489"/>
              <a:ext cx="209063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 b="0" i="0" u="none" strike="noStrike" cap="none">
                  <a:solidFill>
                    <a:srgbClr val="43515B"/>
                  </a:solidFill>
                  <a:latin typeface="Lato Light"/>
                  <a:ea typeface="Lato Light"/>
                  <a:cs typeface="Lato Light"/>
                  <a:sym typeface="Lato Light"/>
                </a:rPr>
                <a:t>|    Proprietary and Confidential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4" name="Google Shape;34;p31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101352" y="495300"/>
              <a:ext cx="351497" cy="35377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" name="Google Shape;35;p31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43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2400" b="1" i="0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1"/>
          <p:cNvSpPr txBox="1">
            <a:spLocks noGrp="1"/>
          </p:cNvSpPr>
          <p:nvPr>
            <p:ph type="body" idx="1"/>
          </p:nvPr>
        </p:nvSpPr>
        <p:spPr>
          <a:xfrm>
            <a:off x="565168" y="877623"/>
            <a:ext cx="8237869" cy="812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400" b="0" i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1"/>
          <p:cNvSpPr txBox="1"/>
          <p:nvPr/>
        </p:nvSpPr>
        <p:spPr>
          <a:xfrm>
            <a:off x="9586786" y="6107130"/>
            <a:ext cx="21170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Lato Light"/>
              <a:buNone/>
            </a:pPr>
            <a:fld id="{00000000-1234-1234-1234-123412341234}" type="slidenum">
              <a:rPr lang="en-US" sz="1100" b="0" i="0" u="none" strike="noStrike" cap="none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sz="1100" b="0" i="0" u="none" strike="noStrike" cap="none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ELEMENTS SLIDE">
  <p:cSld name="2 ELEMENTS SLID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32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32" descr="Shap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8122" y="1051455"/>
            <a:ext cx="5826423" cy="524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32" descr="Shap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32028" y="1051455"/>
            <a:ext cx="5826423" cy="5245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" name="Google Shape;42;p32"/>
          <p:cNvGrpSpPr/>
          <p:nvPr/>
        </p:nvGrpSpPr>
        <p:grpSpPr>
          <a:xfrm>
            <a:off x="9101352" y="495300"/>
            <a:ext cx="2552842" cy="353779"/>
            <a:chOff x="9101352" y="495300"/>
            <a:chExt cx="2552842" cy="353779"/>
          </a:xfrm>
        </p:grpSpPr>
        <p:sp>
          <p:nvSpPr>
            <p:cNvPr id="43" name="Google Shape;43;p32"/>
            <p:cNvSpPr/>
            <p:nvPr/>
          </p:nvSpPr>
          <p:spPr>
            <a:xfrm>
              <a:off x="9563556" y="509489"/>
              <a:ext cx="209063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 b="0" i="0" u="none" strike="noStrike" cap="none">
                  <a:solidFill>
                    <a:srgbClr val="43515B"/>
                  </a:solidFill>
                  <a:latin typeface="Lato Light"/>
                  <a:ea typeface="Lato Light"/>
                  <a:cs typeface="Lato Light"/>
                  <a:sym typeface="Lato Light"/>
                </a:rPr>
                <a:t>|    Proprietary and Confidential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4" name="Google Shape;44;p32" descr="Icon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101352" y="495300"/>
              <a:ext cx="351497" cy="35377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" name="Google Shape;45;p32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43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2400" b="1" i="0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2"/>
          <p:cNvSpPr txBox="1">
            <a:spLocks noGrp="1"/>
          </p:cNvSpPr>
          <p:nvPr>
            <p:ph type="body" idx="1"/>
          </p:nvPr>
        </p:nvSpPr>
        <p:spPr>
          <a:xfrm>
            <a:off x="912832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 b="1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32"/>
          <p:cNvSpPr txBox="1">
            <a:spLocks noGrp="1"/>
          </p:cNvSpPr>
          <p:nvPr>
            <p:ph type="body" idx="2"/>
          </p:nvPr>
        </p:nvSpPr>
        <p:spPr>
          <a:xfrm>
            <a:off x="6647205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 b="1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32"/>
          <p:cNvSpPr txBox="1">
            <a:spLocks noGrp="1"/>
          </p:cNvSpPr>
          <p:nvPr>
            <p:ph type="body" idx="3"/>
          </p:nvPr>
        </p:nvSpPr>
        <p:spPr>
          <a:xfrm>
            <a:off x="1193111" y="1503337"/>
            <a:ext cx="4110431" cy="3218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 b="0" i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32"/>
          <p:cNvSpPr txBox="1">
            <a:spLocks noGrp="1"/>
          </p:cNvSpPr>
          <p:nvPr>
            <p:ph type="body" idx="4"/>
          </p:nvPr>
        </p:nvSpPr>
        <p:spPr>
          <a:xfrm>
            <a:off x="6896487" y="1503337"/>
            <a:ext cx="4110431" cy="3218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 b="0" i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2"/>
          <p:cNvSpPr txBox="1"/>
          <p:nvPr/>
        </p:nvSpPr>
        <p:spPr>
          <a:xfrm>
            <a:off x="9586786" y="6107130"/>
            <a:ext cx="21170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Lato Light"/>
              <a:buNone/>
            </a:pPr>
            <a:fld id="{00000000-1234-1234-1234-123412341234}" type="slidenum">
              <a:rPr lang="en-US" sz="1100" b="0" i="0" u="none" strike="noStrike" cap="none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sz="1100" b="0" i="0" u="none" strike="noStrike" cap="none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!">
  <p:cSld name="THANK YOU!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33" descr="A picture containing text, pers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3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dev/reference/react/memo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dev/reference/react/memo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dev/reference/react/memo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dev/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przemwo" TargetMode="External"/><Relationship Id="rId5" Type="http://schemas.openxmlformats.org/officeDocument/2006/relationships/hyperlink" Target="https://www.ezfrontend.com/docs" TargetMode="External"/><Relationship Id="rId4" Type="http://schemas.openxmlformats.org/officeDocument/2006/relationships/hyperlink" Target="https://legacy.reactjs.org/docs/hooks-rules.html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"/>
          <p:cNvSpPr txBox="1">
            <a:spLocks noGrp="1"/>
          </p:cNvSpPr>
          <p:nvPr>
            <p:ph type="title"/>
          </p:nvPr>
        </p:nvSpPr>
        <p:spPr>
          <a:xfrm>
            <a:off x="1011750" y="3005849"/>
            <a:ext cx="10168500" cy="846300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Lato Black"/>
              <a:buNone/>
            </a:pPr>
            <a:r>
              <a:rPr lang="en-US" sz="6000"/>
              <a:t>React Hooks at a glance</a:t>
            </a:r>
            <a:endParaRPr sz="6000"/>
          </a:p>
        </p:txBody>
      </p:sp>
      <p:sp>
        <p:nvSpPr>
          <p:cNvPr id="127" name="Google Shape;127;p1"/>
          <p:cNvSpPr txBox="1">
            <a:spLocks noGrp="1"/>
          </p:cNvSpPr>
          <p:nvPr>
            <p:ph type="body" idx="3"/>
          </p:nvPr>
        </p:nvSpPr>
        <p:spPr>
          <a:xfrm>
            <a:off x="3771204" y="5393570"/>
            <a:ext cx="4649592" cy="303159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1800"/>
              <a:t>Thien Nguyen and Nhat Nguyen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8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01" name="Google Shape;201;p8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useState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8"/>
          <p:cNvSpPr txBox="1"/>
          <p:nvPr/>
        </p:nvSpPr>
        <p:spPr>
          <a:xfrm>
            <a:off x="593743" y="2066925"/>
            <a:ext cx="11004514" cy="4368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basic hooks that make function components can use state: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endParaRPr sz="2000" b="0" i="0" u="none" strike="noStrike" cap="none">
              <a:solidFill>
                <a:srgbClr val="0000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		const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[</a:t>
            </a:r>
            <a:r>
              <a:rPr lang="en-US" sz="20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 =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20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initState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		setState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20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newState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08" name="Google Shape;208;p9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useState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9" name="Google Shape;20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46845" y="1986624"/>
            <a:ext cx="7098309" cy="45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0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15" name="Google Shape;215;p10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useState – a notice point</a:t>
            </a:r>
            <a:endParaRPr/>
          </a:p>
        </p:txBody>
      </p:sp>
      <p:sp>
        <p:nvSpPr>
          <p:cNvPr id="216" name="Google Shape;216;p10"/>
          <p:cNvSpPr txBox="1"/>
          <p:nvPr/>
        </p:nvSpPr>
        <p:spPr>
          <a:xfrm>
            <a:off x="593743" y="2066925"/>
            <a:ext cx="11004514" cy="170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setState() in class component: MERGE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this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state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= {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name: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'Thien'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'dev'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this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setState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'qa'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=&gt; result: { name: 'Thien', role: 'qa' }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7" name="Google Shape;217;p10"/>
          <p:cNvSpPr txBox="1"/>
          <p:nvPr/>
        </p:nvSpPr>
        <p:spPr>
          <a:xfrm>
            <a:off x="565168" y="4219575"/>
            <a:ext cx="11004514" cy="170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useState() in function component: REPLACE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[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person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setEmp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 =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name: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'Thien'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'dev'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setEmp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'qa'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=&gt; result: { role: ‘qa’ }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1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23" name="Google Shape;223;p11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solution</a:t>
            </a:r>
            <a:endParaRPr/>
          </a:p>
        </p:txBody>
      </p:sp>
      <p:sp>
        <p:nvSpPr>
          <p:cNvPr id="224" name="Google Shape;224;p11"/>
          <p:cNvSpPr txBox="1"/>
          <p:nvPr/>
        </p:nvSpPr>
        <p:spPr>
          <a:xfrm>
            <a:off x="593743" y="2066925"/>
            <a:ext cx="11004514" cy="170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useState() in function component: REPLACE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[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person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setEmp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 =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name: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'Thien'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'dev'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setEmp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({ ...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person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'qa'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=&gt; result: { name: 'Thien', role: 'qa' }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225" name="Google Shape;225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456" y="4139005"/>
            <a:ext cx="3714405" cy="16393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2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31" name="Google Shape;231;p12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2"/>
          <p:cNvSpPr txBox="1"/>
          <p:nvPr/>
        </p:nvSpPr>
        <p:spPr>
          <a:xfrm>
            <a:off x="593750" y="1823350"/>
            <a:ext cx="11004600" cy="30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basic hooks that use for side effects: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143000" marR="0" lvl="1" indent="-457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o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Call APIs to get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datas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1143000" marR="0" lvl="1" indent="-457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o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Interaction with DOM.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143000" marR="0" lvl="1" indent="-457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o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Subscriptions.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143000" marR="0" lvl="1" indent="-457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o"/>
            </a:pPr>
            <a:r>
              <a:rPr lang="en-US" sz="20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setTimeout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setInterval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3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9" name="Google Shape;239;p13"/>
          <p:cNvSpPr txBox="1"/>
          <p:nvPr/>
        </p:nvSpPr>
        <p:spPr>
          <a:xfrm>
            <a:off x="593743" y="2066925"/>
            <a:ext cx="11004514" cy="353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Do some side effects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Clean up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Executed before the next render or unmount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}, []);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4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46" name="Google Shape;246;p14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0AF2C-0D34-AD11-1B55-512FC7680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753" y="1760842"/>
            <a:ext cx="7004493" cy="495503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5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52" name="Google Shape;252;p15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 – with no condition</a:t>
            </a:r>
            <a:endParaRPr/>
          </a:p>
        </p:txBody>
      </p:sp>
      <p:sp>
        <p:nvSpPr>
          <p:cNvPr id="253" name="Google Shape;253;p15"/>
          <p:cNvSpPr txBox="1"/>
          <p:nvPr/>
        </p:nvSpPr>
        <p:spPr>
          <a:xfrm>
            <a:off x="593743" y="2066925"/>
            <a:ext cx="11004514" cy="334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EVERY 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No dependencies defined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Always execute after every render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Execute before the next effect or unmount.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6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59" name="Google Shape;259;p16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 – with condition is empty dependencies</a:t>
            </a:r>
            <a:endParaRPr/>
          </a:p>
        </p:txBody>
      </p:sp>
      <p:sp>
        <p:nvSpPr>
          <p:cNvPr id="260" name="Google Shape;260;p16"/>
          <p:cNvSpPr txBox="1"/>
          <p:nvPr/>
        </p:nvSpPr>
        <p:spPr>
          <a:xfrm>
            <a:off x="593743" y="2066925"/>
            <a:ext cx="11004514" cy="334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ONCE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Empty dependencies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Only execute once after the FIRST RENDER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Execute once when unmount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}, []);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66" name="Google Shape;266;p17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 – with condition is no-empty dependencies</a:t>
            </a:r>
            <a:endParaRPr/>
          </a:p>
        </p:txBody>
      </p:sp>
      <p:sp>
        <p:nvSpPr>
          <p:cNvPr id="267" name="Google Shape;267;p17"/>
          <p:cNvSpPr txBox="1"/>
          <p:nvPr/>
        </p:nvSpPr>
        <p:spPr>
          <a:xfrm>
            <a:off x="593743" y="2066925"/>
            <a:ext cx="11004514" cy="334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On demand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Has dependencies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Only execute after the first RENDER or filters state changes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Execute before the next effect or unmount.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}, [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filters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"/>
          <p:cNvSpPr txBox="1">
            <a:spLocks noGrp="1"/>
          </p:cNvSpPr>
          <p:nvPr>
            <p:ph type="body" idx="2"/>
          </p:nvPr>
        </p:nvSpPr>
        <p:spPr>
          <a:xfrm>
            <a:off x="612316" y="1730058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800"/>
              <a:t>Overview</a:t>
            </a:r>
            <a:endParaRPr sz="2800"/>
          </a:p>
        </p:txBody>
      </p:sp>
      <p:sp>
        <p:nvSpPr>
          <p:cNvPr id="133" name="Google Shape;133;p2"/>
          <p:cNvSpPr txBox="1"/>
          <p:nvPr/>
        </p:nvSpPr>
        <p:spPr>
          <a:xfrm>
            <a:off x="612316" y="2436931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Introduce basic hooks APIs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"/>
          <p:cNvSpPr txBox="1"/>
          <p:nvPr/>
        </p:nvSpPr>
        <p:spPr>
          <a:xfrm>
            <a:off x="612316" y="3845033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Some additional</a:t>
            </a:r>
            <a:r>
              <a:rPr lang="en-US" sz="3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hooks</a:t>
            </a:r>
            <a:endParaRPr sz="3200" b="1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2"/>
          <p:cNvSpPr txBox="1"/>
          <p:nvPr/>
        </p:nvSpPr>
        <p:spPr>
          <a:xfrm>
            <a:off x="612316" y="3140982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</a:t>
            </a:r>
            <a:r>
              <a:rPr lang="en-US" sz="3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hooks</a:t>
            </a:r>
            <a:endParaRPr sz="3200" b="1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2"/>
          <p:cNvSpPr txBox="1"/>
          <p:nvPr/>
        </p:nvSpPr>
        <p:spPr>
          <a:xfrm>
            <a:off x="612316" y="4566412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Rules of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"/>
          <p:cNvSpPr txBox="1"/>
          <p:nvPr/>
        </p:nvSpPr>
        <p:spPr>
          <a:xfrm>
            <a:off x="612316" y="5269804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Best practices for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"/>
          <p:cNvSpPr txBox="1">
            <a:spLocks noGrp="1"/>
          </p:cNvSpPr>
          <p:nvPr>
            <p:ph type="body" idx="1"/>
          </p:nvPr>
        </p:nvSpPr>
        <p:spPr>
          <a:xfrm>
            <a:off x="912832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Class component</a:t>
            </a:r>
            <a:endParaRPr/>
          </a:p>
        </p:txBody>
      </p:sp>
      <p:sp>
        <p:nvSpPr>
          <p:cNvPr id="273" name="Google Shape;273;p18"/>
          <p:cNvSpPr txBox="1">
            <a:spLocks noGrp="1"/>
          </p:cNvSpPr>
          <p:nvPr>
            <p:ph type="body" idx="2"/>
          </p:nvPr>
        </p:nvSpPr>
        <p:spPr>
          <a:xfrm>
            <a:off x="6647205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Function component</a:t>
            </a:r>
            <a:endParaRPr/>
          </a:p>
        </p:txBody>
      </p:sp>
      <p:sp>
        <p:nvSpPr>
          <p:cNvPr id="274" name="Google Shape;274;p18"/>
          <p:cNvSpPr txBox="1">
            <a:spLocks noGrp="1"/>
          </p:cNvSpPr>
          <p:nvPr>
            <p:ph type="title"/>
          </p:nvPr>
        </p:nvSpPr>
        <p:spPr>
          <a:xfrm>
            <a:off x="565167" y="423071"/>
            <a:ext cx="7234127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Introduce hooks APIs - useEffect </a:t>
            </a:r>
            <a:endParaRPr sz="3600"/>
          </a:p>
        </p:txBody>
      </p:sp>
      <p:sp>
        <p:nvSpPr>
          <p:cNvPr id="275" name="Google Shape;275;p18"/>
          <p:cNvSpPr txBox="1"/>
          <p:nvPr/>
        </p:nvSpPr>
        <p:spPr>
          <a:xfrm>
            <a:off x="555810" y="1554588"/>
            <a:ext cx="5497158" cy="385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class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extends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PureComponent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componentDidMount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componentWillUnmount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18"/>
          <p:cNvSpPr txBox="1"/>
          <p:nvPr/>
        </p:nvSpPr>
        <p:spPr>
          <a:xfrm>
            <a:off x="6052968" y="1554588"/>
            <a:ext cx="5859330" cy="3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console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log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‘Comp Did Mount'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console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log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‘Comp Will Unmount’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}, []);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9"/>
          <p:cNvSpPr txBox="1">
            <a:spLocks noGrp="1"/>
          </p:cNvSpPr>
          <p:nvPr>
            <p:ph type="body" idx="1"/>
          </p:nvPr>
        </p:nvSpPr>
        <p:spPr>
          <a:xfrm>
            <a:off x="912832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Class component</a:t>
            </a:r>
            <a:endParaRPr/>
          </a:p>
        </p:txBody>
      </p:sp>
      <p:sp>
        <p:nvSpPr>
          <p:cNvPr id="282" name="Google Shape;282;p19"/>
          <p:cNvSpPr txBox="1">
            <a:spLocks noGrp="1"/>
          </p:cNvSpPr>
          <p:nvPr>
            <p:ph type="body" idx="2"/>
          </p:nvPr>
        </p:nvSpPr>
        <p:spPr>
          <a:xfrm>
            <a:off x="6647205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Function component</a:t>
            </a:r>
            <a:endParaRPr/>
          </a:p>
        </p:txBody>
      </p:sp>
      <p:sp>
        <p:nvSpPr>
          <p:cNvPr id="283" name="Google Shape;283;p19"/>
          <p:cNvSpPr txBox="1">
            <a:spLocks noGrp="1"/>
          </p:cNvSpPr>
          <p:nvPr>
            <p:ph type="title"/>
          </p:nvPr>
        </p:nvSpPr>
        <p:spPr>
          <a:xfrm>
            <a:off x="565167" y="423071"/>
            <a:ext cx="7234127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Introduce hooks APIs - useEffect </a:t>
            </a:r>
            <a:endParaRPr sz="3600"/>
          </a:p>
        </p:txBody>
      </p:sp>
      <p:sp>
        <p:nvSpPr>
          <p:cNvPr id="284" name="Google Shape;284;p19"/>
          <p:cNvSpPr txBox="1"/>
          <p:nvPr/>
        </p:nvSpPr>
        <p:spPr>
          <a:xfrm>
            <a:off x="555810" y="1554588"/>
            <a:ext cx="5497158" cy="385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class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extends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PureComponent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componentDidMount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componentDidUpdate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19"/>
          <p:cNvSpPr txBox="1"/>
          <p:nvPr/>
        </p:nvSpPr>
        <p:spPr>
          <a:xfrm>
            <a:off x="6052968" y="1554588"/>
            <a:ext cx="5859330" cy="3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console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log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‘Comp Did Mount or did update'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796" y="1452282"/>
            <a:ext cx="8976407" cy="5405718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0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92" name="Google Shape;292;p20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6"/>
          <p:cNvSpPr txBox="1"/>
          <p:nvPr/>
        </p:nvSpPr>
        <p:spPr>
          <a:xfrm>
            <a:off x="1644969" y="2873800"/>
            <a:ext cx="8902061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Custom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1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Custom</a:t>
            </a:r>
            <a:r>
              <a:rPr lang="en-US" sz="4000"/>
              <a:t> </a:t>
            </a:r>
            <a:r>
              <a:rPr lang="en-US" sz="3600"/>
              <a:t>hooks</a:t>
            </a:r>
            <a:endParaRPr sz="4000"/>
          </a:p>
        </p:txBody>
      </p:sp>
      <p:sp>
        <p:nvSpPr>
          <p:cNvPr id="303" name="Google Shape;303;p21"/>
          <p:cNvSpPr txBox="1"/>
          <p:nvPr/>
        </p:nvSpPr>
        <p:spPr>
          <a:xfrm>
            <a:off x="593700" y="1639851"/>
            <a:ext cx="11004600" cy="27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React allows us to write a custom hooks same as useState and useEffect.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Custom hooks is a special function.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It can use other hooks like useState, useEffect,… or another custom hooks.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RULE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Use ‘use’ keyword to write a custom hooks -&gt; useClock, useColor,…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Custom hooks return data instead of JSX.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1"/>
          <p:cNvSpPr txBox="1">
            <a:spLocks noGrp="1"/>
          </p:cNvSpPr>
          <p:nvPr>
            <p:ph type="body" idx="1"/>
          </p:nvPr>
        </p:nvSpPr>
        <p:spPr>
          <a:xfrm>
            <a:off x="593743" y="1271432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What is custom hooks?</a:t>
            </a:r>
            <a:endParaRPr/>
          </a:p>
        </p:txBody>
      </p:sp>
      <p:sp>
        <p:nvSpPr>
          <p:cNvPr id="305" name="Google Shape;305;p21"/>
          <p:cNvSpPr txBox="1"/>
          <p:nvPr/>
        </p:nvSpPr>
        <p:spPr>
          <a:xfrm>
            <a:off x="593681" y="4589881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When to use?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1"/>
          <p:cNvSpPr txBox="1"/>
          <p:nvPr/>
        </p:nvSpPr>
        <p:spPr>
          <a:xfrm>
            <a:off x="565168" y="5012814"/>
            <a:ext cx="110046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Separate the logic from the UI.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Share logic between components.</a:t>
            </a:r>
            <a:endParaRPr/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Write unit test easier.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marR="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2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Custom</a:t>
            </a:r>
            <a:r>
              <a:rPr lang="en-US" sz="4000"/>
              <a:t> </a:t>
            </a:r>
            <a:r>
              <a:rPr lang="en-US" sz="3600"/>
              <a:t>hooks</a:t>
            </a:r>
            <a:endParaRPr sz="4000"/>
          </a:p>
        </p:txBody>
      </p:sp>
      <p:pic>
        <p:nvPicPr>
          <p:cNvPr id="312" name="Google Shape;312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4220" y="1109709"/>
            <a:ext cx="5963560" cy="5690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 txBox="1"/>
          <p:nvPr/>
        </p:nvSpPr>
        <p:spPr>
          <a:xfrm>
            <a:off x="1644969" y="2873800"/>
            <a:ext cx="8902061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Some additional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3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5394568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Some additional</a:t>
            </a:r>
            <a:r>
              <a:rPr lang="en-US" sz="4000"/>
              <a:t> </a:t>
            </a:r>
            <a:r>
              <a:rPr lang="en-US" sz="3600"/>
              <a:t>hooks</a:t>
            </a:r>
            <a:endParaRPr sz="4000"/>
          </a:p>
        </p:txBody>
      </p:sp>
      <p:sp>
        <p:nvSpPr>
          <p:cNvPr id="323" name="Google Shape;323;p23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useRef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3"/>
          <p:cNvSpPr txBox="1"/>
          <p:nvPr/>
        </p:nvSpPr>
        <p:spPr>
          <a:xfrm>
            <a:off x="694260" y="1848643"/>
            <a:ext cx="11004514" cy="2325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[</a:t>
            </a:r>
            <a:r>
              <a:rPr lang="en-US" sz="1800" b="0" i="0" u="none" strike="noStrike" cap="none" dirty="0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 dirty="0" err="1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 = </a:t>
            </a:r>
            <a:r>
              <a:rPr lang="en-US" sz="1800" b="0" i="0" u="none" strike="noStrike" cap="none" dirty="0" err="1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 dirty="0">
                <a:solidFill>
                  <a:srgbClr val="09865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 dirty="0" err="1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prevCount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800" b="0" i="0" u="none" strike="noStrike" cap="none" dirty="0" err="1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useRef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 dirty="0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b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</a:b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</a:t>
            </a:r>
            <a:r>
              <a:rPr lang="en-US" sz="1800" b="0" i="0" u="none" strike="noStrike" cap="none" dirty="0" err="1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    </a:t>
            </a:r>
            <a:r>
              <a:rPr lang="en-US" sz="1800" b="0" i="0" u="none" strike="noStrike" cap="none" dirty="0" err="1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prevCount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 dirty="0" err="1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current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800" b="0" i="0" u="none" strike="noStrike" cap="none" dirty="0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}, [</a:t>
            </a:r>
            <a:r>
              <a:rPr lang="en-US" sz="1800" b="0" i="0" u="none" strike="noStrike" cap="none" dirty="0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23"/>
          <p:cNvSpPr txBox="1"/>
          <p:nvPr/>
        </p:nvSpPr>
        <p:spPr>
          <a:xfrm>
            <a:off x="694250" y="4384897"/>
            <a:ext cx="110046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Allow to store, retrieve stateful values =&gt; can get a previous state to use for any purposes.</a:t>
            </a:r>
            <a:endParaRPr sz="2000" b="0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3"/>
          <p:cNvSpPr txBox="1"/>
          <p:nvPr/>
        </p:nvSpPr>
        <p:spPr>
          <a:xfrm>
            <a:off x="694213" y="5145122"/>
            <a:ext cx="110046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Normally used to access the DOM elements.</a:t>
            </a:r>
            <a:endParaRPr sz="2000" b="0" i="0" u="none" strike="noStrike" cap="none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4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596472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Some additional</a:t>
            </a:r>
            <a:r>
              <a:rPr lang="en-US" sz="4000"/>
              <a:t> </a:t>
            </a:r>
            <a:r>
              <a:rPr lang="en-US" sz="3600"/>
              <a:t>hooks</a:t>
            </a:r>
            <a:endParaRPr sz="4000"/>
          </a:p>
        </p:txBody>
      </p:sp>
      <p:sp>
        <p:nvSpPr>
          <p:cNvPr id="332" name="Google Shape;332;p24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useCallback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3" name="Google Shape;333;p24"/>
          <p:cNvSpPr txBox="1"/>
          <p:nvPr/>
        </p:nvSpPr>
        <p:spPr>
          <a:xfrm>
            <a:off x="694260" y="1848643"/>
            <a:ext cx="11004514" cy="1701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handleMapTypeChange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= (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type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 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800000"/>
                </a:solidFill>
                <a:latin typeface="Fira Code"/>
                <a:ea typeface="Fira Code"/>
                <a:cs typeface="Fira Code"/>
                <a:sym typeface="Fira Code"/>
              </a:rPr>
              <a:t>&lt;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Map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E50000"/>
                </a:solidFill>
                <a:latin typeface="Fira Code"/>
                <a:ea typeface="Fira Code"/>
                <a:cs typeface="Fira Code"/>
                <a:sym typeface="Fira Code"/>
              </a:rPr>
              <a:t>onTypeChange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handleMapTypeChange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800000"/>
                </a:solidFill>
                <a:latin typeface="Fira Code"/>
                <a:ea typeface="Fira Code"/>
                <a:cs typeface="Fira Code"/>
                <a:sym typeface="Fira Code"/>
              </a:rPr>
              <a:t>/&gt;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b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</a:b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2286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34" name="Google Shape;334;p24"/>
          <p:cNvGrpSpPr/>
          <p:nvPr/>
        </p:nvGrpSpPr>
        <p:grpSpPr>
          <a:xfrm>
            <a:off x="114833" y="3791747"/>
            <a:ext cx="11583941" cy="3066253"/>
            <a:chOff x="114833" y="3791747"/>
            <a:chExt cx="11583941" cy="3066253"/>
          </a:xfrm>
        </p:grpSpPr>
        <p:sp>
          <p:nvSpPr>
            <p:cNvPr id="335" name="Google Shape;335;p24"/>
            <p:cNvSpPr txBox="1"/>
            <p:nvPr/>
          </p:nvSpPr>
          <p:spPr>
            <a:xfrm>
              <a:off x="565168" y="5779545"/>
              <a:ext cx="11004514" cy="1078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571500" marR="0" lvl="0" indent="-342900" algn="l" rtl="0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Create a memorized callback and only create a new callback when dependencies changed.</a:t>
              </a: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685800" marR="0" lvl="1" indent="0" algn="l" rtl="0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685800" marR="0" lvl="1" indent="0" algn="l" rtl="0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		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114833" y="4384536"/>
              <a:ext cx="579427" cy="3518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27" y="19142"/>
                  </a:moveTo>
                  <a:lnTo>
                    <a:pt x="14727" y="12960"/>
                  </a:lnTo>
                  <a:lnTo>
                    <a:pt x="1964" y="12960"/>
                  </a:lnTo>
                  <a:cubicBezTo>
                    <a:pt x="1421" y="12960"/>
                    <a:pt x="982" y="12316"/>
                    <a:pt x="982" y="11520"/>
                  </a:cubicBezTo>
                  <a:lnTo>
                    <a:pt x="982" y="10080"/>
                  </a:lnTo>
                  <a:cubicBezTo>
                    <a:pt x="982" y="9285"/>
                    <a:pt x="1421" y="8640"/>
                    <a:pt x="1964" y="8640"/>
                  </a:cubicBezTo>
                  <a:lnTo>
                    <a:pt x="14727" y="8640"/>
                  </a:lnTo>
                  <a:lnTo>
                    <a:pt x="14727" y="2458"/>
                  </a:lnTo>
                  <a:lnTo>
                    <a:pt x="20415" y="10800"/>
                  </a:lnTo>
                  <a:cubicBezTo>
                    <a:pt x="20415" y="10800"/>
                    <a:pt x="14727" y="19142"/>
                    <a:pt x="14727" y="19142"/>
                  </a:cubicBezTo>
                  <a:close/>
                  <a:moveTo>
                    <a:pt x="21456" y="10291"/>
                  </a:moveTo>
                  <a:lnTo>
                    <a:pt x="14584" y="212"/>
                  </a:lnTo>
                  <a:cubicBezTo>
                    <a:pt x="14495" y="81"/>
                    <a:pt x="14372" y="0"/>
                    <a:pt x="14236" y="0"/>
                  </a:cubicBezTo>
                  <a:cubicBezTo>
                    <a:pt x="13965" y="0"/>
                    <a:pt x="13745" y="322"/>
                    <a:pt x="13745" y="720"/>
                  </a:cubicBezTo>
                  <a:lnTo>
                    <a:pt x="13745" y="7200"/>
                  </a:lnTo>
                  <a:lnTo>
                    <a:pt x="1964" y="7200"/>
                  </a:lnTo>
                  <a:cubicBezTo>
                    <a:pt x="879" y="7200"/>
                    <a:pt x="0" y="8490"/>
                    <a:pt x="0" y="10080"/>
                  </a:cubicBezTo>
                  <a:lnTo>
                    <a:pt x="0" y="11520"/>
                  </a:lnTo>
                  <a:cubicBezTo>
                    <a:pt x="0" y="13110"/>
                    <a:pt x="879" y="14400"/>
                    <a:pt x="1964" y="14400"/>
                  </a:cubicBezTo>
                  <a:lnTo>
                    <a:pt x="13745" y="14400"/>
                  </a:lnTo>
                  <a:lnTo>
                    <a:pt x="13745" y="20880"/>
                  </a:lnTo>
                  <a:cubicBezTo>
                    <a:pt x="13745" y="21278"/>
                    <a:pt x="13965" y="21600"/>
                    <a:pt x="14236" y="21600"/>
                  </a:cubicBezTo>
                  <a:cubicBezTo>
                    <a:pt x="14372" y="21600"/>
                    <a:pt x="14495" y="21520"/>
                    <a:pt x="14583" y="21389"/>
                  </a:cubicBezTo>
                  <a:lnTo>
                    <a:pt x="21456" y="11310"/>
                  </a:lnTo>
                  <a:cubicBezTo>
                    <a:pt x="21545" y="11180"/>
                    <a:pt x="21600" y="11000"/>
                    <a:pt x="21600" y="10800"/>
                  </a:cubicBezTo>
                  <a:cubicBezTo>
                    <a:pt x="21600" y="10601"/>
                    <a:pt x="21545" y="10421"/>
                    <a:pt x="21456" y="10291"/>
                  </a:cubicBezTo>
                </a:path>
              </a:pathLst>
            </a:custGeom>
            <a:solidFill>
              <a:srgbClr val="023066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25"/>
                <a:buFont typeface="Arial"/>
                <a:buNone/>
              </a:pPr>
              <a:endParaRPr sz="1125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7" name="Google Shape;337;p24"/>
            <p:cNvSpPr txBox="1"/>
            <p:nvPr/>
          </p:nvSpPr>
          <p:spPr>
            <a:xfrm>
              <a:off x="694260" y="3791747"/>
              <a:ext cx="11004514" cy="18892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FF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function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795E26"/>
                  </a:solidFill>
                  <a:latin typeface="Fira Code"/>
                  <a:ea typeface="Fira Code"/>
                  <a:cs typeface="Fira Code"/>
                  <a:sym typeface="Fira Code"/>
                </a:rPr>
                <a:t>App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() {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    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const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0070C1"/>
                  </a:solidFill>
                  <a:latin typeface="Fira Code"/>
                  <a:ea typeface="Fira Code"/>
                  <a:cs typeface="Fira Code"/>
                  <a:sym typeface="Fira Code"/>
                </a:rPr>
                <a:t>handleMapTypeChange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= </a:t>
              </a:r>
              <a:r>
                <a:rPr lang="en-US" sz="1800" b="0" i="0" u="none" strike="noStrike" cap="none">
                  <a:solidFill>
                    <a:srgbClr val="795E26"/>
                  </a:solidFill>
                  <a:latin typeface="Fira Code"/>
                  <a:ea typeface="Fira Code"/>
                  <a:cs typeface="Fira Code"/>
                  <a:sym typeface="Fira Code"/>
                </a:rPr>
                <a:t>useCallback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((</a:t>
              </a:r>
              <a:r>
                <a:rPr lang="en-US" sz="1800" b="0" i="0" u="none" strike="noStrike" cap="none">
                  <a:solidFill>
                    <a:srgbClr val="001080"/>
                  </a:solidFill>
                  <a:latin typeface="Fira Code"/>
                  <a:ea typeface="Fira Code"/>
                  <a:cs typeface="Fira Code"/>
                  <a:sym typeface="Fira Code"/>
                </a:rPr>
                <a:t>type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) 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=&gt;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{ }, [])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    </a:t>
              </a:r>
              <a:r>
                <a:rPr lang="en-US" sz="1800" b="0" i="0" u="none" strike="noStrike" cap="none">
                  <a:solidFill>
                    <a:srgbClr val="AF00DB"/>
                  </a:solidFill>
                  <a:latin typeface="Fira Code"/>
                  <a:ea typeface="Fira Code"/>
                  <a:cs typeface="Fira Code"/>
                  <a:sym typeface="Fira Code"/>
                </a:rPr>
                <a:t>return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8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en-US" sz="1800" b="0" i="0" u="none" strike="noStrike" cap="none">
                  <a:solidFill>
                    <a:srgbClr val="267F99"/>
                  </a:solidFill>
                  <a:latin typeface="Fira Code"/>
                  <a:ea typeface="Fira Code"/>
                  <a:cs typeface="Fira Code"/>
                  <a:sym typeface="Fira Code"/>
                </a:rPr>
                <a:t>Map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E50000"/>
                  </a:solidFill>
                  <a:latin typeface="Fira Code"/>
                  <a:ea typeface="Fira Code"/>
                  <a:cs typeface="Fira Code"/>
                  <a:sym typeface="Fira Code"/>
                </a:rPr>
                <a:t>onTypeChange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=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{</a:t>
              </a:r>
              <a:r>
                <a:rPr lang="en-US" sz="1800" b="0" i="0" u="none" strike="noStrike" cap="none">
                  <a:solidFill>
                    <a:srgbClr val="0070C1"/>
                  </a:solidFill>
                  <a:latin typeface="Fira Code"/>
                  <a:ea typeface="Fira Code"/>
                  <a:cs typeface="Fira Code"/>
                  <a:sym typeface="Fira Code"/>
                </a:rPr>
                <a:t>handleMapTypeChange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8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/&gt;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;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5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596472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Some additional</a:t>
            </a:r>
            <a:r>
              <a:rPr lang="en-US" sz="4000"/>
              <a:t> </a:t>
            </a:r>
            <a:r>
              <a:rPr lang="en-US" sz="3600"/>
              <a:t>hooks</a:t>
            </a:r>
            <a:endParaRPr sz="4000"/>
          </a:p>
        </p:txBody>
      </p:sp>
      <p:sp>
        <p:nvSpPr>
          <p:cNvPr id="343" name="Google Shape;343;p25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useMemo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4" name="Google Shape;344;p25"/>
          <p:cNvSpPr txBox="1"/>
          <p:nvPr/>
        </p:nvSpPr>
        <p:spPr>
          <a:xfrm>
            <a:off x="694260" y="1848643"/>
            <a:ext cx="11004514" cy="1701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data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= [{}, {}, {}];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800000"/>
                </a:solidFill>
                <a:latin typeface="Fira Code"/>
                <a:ea typeface="Fira Code"/>
                <a:cs typeface="Fira Code"/>
                <a:sym typeface="Fira Code"/>
              </a:rPr>
              <a:t>&lt;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Map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E50000"/>
                </a:solidFill>
                <a:latin typeface="Fira Code"/>
                <a:ea typeface="Fira Code"/>
                <a:cs typeface="Fira Code"/>
                <a:sym typeface="Fira Code"/>
              </a:rPr>
              <a:t>data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data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800000"/>
                </a:solidFill>
                <a:latin typeface="Fira Code"/>
                <a:ea typeface="Fira Code"/>
                <a:cs typeface="Fira Code"/>
                <a:sym typeface="Fira Code"/>
              </a:rPr>
              <a:t>/&gt;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5" name="Google Shape;345;p25"/>
          <p:cNvGrpSpPr/>
          <p:nvPr/>
        </p:nvGrpSpPr>
        <p:grpSpPr>
          <a:xfrm>
            <a:off x="114833" y="3791747"/>
            <a:ext cx="11583941" cy="3066253"/>
            <a:chOff x="114833" y="3791747"/>
            <a:chExt cx="11583941" cy="3066253"/>
          </a:xfrm>
        </p:grpSpPr>
        <p:sp>
          <p:nvSpPr>
            <p:cNvPr id="346" name="Google Shape;346;p25"/>
            <p:cNvSpPr txBox="1"/>
            <p:nvPr/>
          </p:nvSpPr>
          <p:spPr>
            <a:xfrm>
              <a:off x="565168" y="5779545"/>
              <a:ext cx="11004514" cy="1078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571500" marR="0" lvl="0" indent="-342900" algn="l" rtl="0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Create a memorized value and only calculate a new value when dependencies changed.</a:t>
              </a: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685800" marR="0" lvl="1" indent="0" algn="l" rtl="0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685800" marR="0" lvl="1" indent="0" algn="l" rtl="0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		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5"/>
            <p:cNvSpPr/>
            <p:nvPr/>
          </p:nvSpPr>
          <p:spPr>
            <a:xfrm>
              <a:off x="114833" y="4384536"/>
              <a:ext cx="579427" cy="3518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27" y="19142"/>
                  </a:moveTo>
                  <a:lnTo>
                    <a:pt x="14727" y="12960"/>
                  </a:lnTo>
                  <a:lnTo>
                    <a:pt x="1964" y="12960"/>
                  </a:lnTo>
                  <a:cubicBezTo>
                    <a:pt x="1421" y="12960"/>
                    <a:pt x="982" y="12316"/>
                    <a:pt x="982" y="11520"/>
                  </a:cubicBezTo>
                  <a:lnTo>
                    <a:pt x="982" y="10080"/>
                  </a:lnTo>
                  <a:cubicBezTo>
                    <a:pt x="982" y="9285"/>
                    <a:pt x="1421" y="8640"/>
                    <a:pt x="1964" y="8640"/>
                  </a:cubicBezTo>
                  <a:lnTo>
                    <a:pt x="14727" y="8640"/>
                  </a:lnTo>
                  <a:lnTo>
                    <a:pt x="14727" y="2458"/>
                  </a:lnTo>
                  <a:lnTo>
                    <a:pt x="20415" y="10800"/>
                  </a:lnTo>
                  <a:cubicBezTo>
                    <a:pt x="20415" y="10800"/>
                    <a:pt x="14727" y="19142"/>
                    <a:pt x="14727" y="19142"/>
                  </a:cubicBezTo>
                  <a:close/>
                  <a:moveTo>
                    <a:pt x="21456" y="10291"/>
                  </a:moveTo>
                  <a:lnTo>
                    <a:pt x="14584" y="212"/>
                  </a:lnTo>
                  <a:cubicBezTo>
                    <a:pt x="14495" y="81"/>
                    <a:pt x="14372" y="0"/>
                    <a:pt x="14236" y="0"/>
                  </a:cubicBezTo>
                  <a:cubicBezTo>
                    <a:pt x="13965" y="0"/>
                    <a:pt x="13745" y="322"/>
                    <a:pt x="13745" y="720"/>
                  </a:cubicBezTo>
                  <a:lnTo>
                    <a:pt x="13745" y="7200"/>
                  </a:lnTo>
                  <a:lnTo>
                    <a:pt x="1964" y="7200"/>
                  </a:lnTo>
                  <a:cubicBezTo>
                    <a:pt x="879" y="7200"/>
                    <a:pt x="0" y="8490"/>
                    <a:pt x="0" y="10080"/>
                  </a:cubicBezTo>
                  <a:lnTo>
                    <a:pt x="0" y="11520"/>
                  </a:lnTo>
                  <a:cubicBezTo>
                    <a:pt x="0" y="13110"/>
                    <a:pt x="879" y="14400"/>
                    <a:pt x="1964" y="14400"/>
                  </a:cubicBezTo>
                  <a:lnTo>
                    <a:pt x="13745" y="14400"/>
                  </a:lnTo>
                  <a:lnTo>
                    <a:pt x="13745" y="20880"/>
                  </a:lnTo>
                  <a:cubicBezTo>
                    <a:pt x="13745" y="21278"/>
                    <a:pt x="13965" y="21600"/>
                    <a:pt x="14236" y="21600"/>
                  </a:cubicBezTo>
                  <a:cubicBezTo>
                    <a:pt x="14372" y="21600"/>
                    <a:pt x="14495" y="21520"/>
                    <a:pt x="14583" y="21389"/>
                  </a:cubicBezTo>
                  <a:lnTo>
                    <a:pt x="21456" y="11310"/>
                  </a:lnTo>
                  <a:cubicBezTo>
                    <a:pt x="21545" y="11180"/>
                    <a:pt x="21600" y="11000"/>
                    <a:pt x="21600" y="10800"/>
                  </a:cubicBezTo>
                  <a:cubicBezTo>
                    <a:pt x="21600" y="10601"/>
                    <a:pt x="21545" y="10421"/>
                    <a:pt x="21456" y="10291"/>
                  </a:cubicBezTo>
                </a:path>
              </a:pathLst>
            </a:custGeom>
            <a:solidFill>
              <a:srgbClr val="023066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25"/>
                <a:buFont typeface="Arial"/>
                <a:buNone/>
              </a:pPr>
              <a:endParaRPr sz="1125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48" name="Google Shape;348;p25"/>
            <p:cNvSpPr txBox="1"/>
            <p:nvPr/>
          </p:nvSpPr>
          <p:spPr>
            <a:xfrm>
              <a:off x="694260" y="3791747"/>
              <a:ext cx="11004514" cy="18892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FF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function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795E26"/>
                  </a:solidFill>
                  <a:latin typeface="Fira Code"/>
                  <a:ea typeface="Fira Code"/>
                  <a:cs typeface="Fira Code"/>
                  <a:sym typeface="Fira Code"/>
                </a:rPr>
                <a:t>App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() {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    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const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0070C1"/>
                  </a:solidFill>
                  <a:latin typeface="Fira Code"/>
                  <a:ea typeface="Fira Code"/>
                  <a:cs typeface="Fira Code"/>
                  <a:sym typeface="Fira Code"/>
                </a:rPr>
                <a:t>data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= </a:t>
              </a:r>
              <a:r>
                <a:rPr lang="en-US" sz="1800" b="0" i="0" u="none" strike="noStrike" cap="none">
                  <a:solidFill>
                    <a:srgbClr val="795E26"/>
                  </a:solidFill>
                  <a:latin typeface="Fira Code"/>
                  <a:ea typeface="Fira Code"/>
                  <a:cs typeface="Fira Code"/>
                  <a:sym typeface="Fira Code"/>
                </a:rPr>
                <a:t>useMemo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(() 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=&gt;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[{}, {}, {}], [])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    </a:t>
              </a:r>
              <a:r>
                <a:rPr lang="en-US" sz="1800" b="0" i="0" u="none" strike="noStrike" cap="none">
                  <a:solidFill>
                    <a:srgbClr val="AF00DB"/>
                  </a:solidFill>
                  <a:latin typeface="Fira Code"/>
                  <a:ea typeface="Fira Code"/>
                  <a:cs typeface="Fira Code"/>
                  <a:sym typeface="Fira Code"/>
                </a:rPr>
                <a:t>return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8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en-US" sz="1800" b="0" i="0" u="none" strike="noStrike" cap="none">
                  <a:solidFill>
                    <a:srgbClr val="267F99"/>
                  </a:solidFill>
                  <a:latin typeface="Fira Code"/>
                  <a:ea typeface="Fira Code"/>
                  <a:cs typeface="Fira Code"/>
                  <a:sym typeface="Fira Code"/>
                </a:rPr>
                <a:t>Map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E50000"/>
                  </a:solidFill>
                  <a:latin typeface="Fira Code"/>
                  <a:ea typeface="Fira Code"/>
                  <a:cs typeface="Fira Code"/>
                  <a:sym typeface="Fira Code"/>
                </a:rPr>
                <a:t>data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=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{</a:t>
              </a:r>
              <a:r>
                <a:rPr lang="en-US" sz="1800" b="0" i="0" u="none" strike="noStrike" cap="none">
                  <a:solidFill>
                    <a:srgbClr val="0070C1"/>
                  </a:solidFill>
                  <a:latin typeface="Fira Code"/>
                  <a:ea typeface="Fira Code"/>
                  <a:cs typeface="Fira Code"/>
                  <a:sym typeface="Fira Code"/>
                </a:rPr>
                <a:t>data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8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/&gt;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;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/>
        </p:nvSpPr>
        <p:spPr>
          <a:xfrm>
            <a:off x="3765558" y="2873800"/>
            <a:ext cx="4660884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Overview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8"/>
          <p:cNvSpPr txBox="1"/>
          <p:nvPr/>
        </p:nvSpPr>
        <p:spPr>
          <a:xfrm>
            <a:off x="1644969" y="2873800"/>
            <a:ext cx="8902061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Rules of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4b5433a55d_0_0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Rules of hooks</a:t>
            </a:r>
            <a:endParaRPr/>
          </a:p>
        </p:txBody>
      </p:sp>
      <p:sp>
        <p:nvSpPr>
          <p:cNvPr id="359" name="Google Shape;359;g24b5433a55d_0_0"/>
          <p:cNvSpPr txBox="1"/>
          <p:nvPr/>
        </p:nvSpPr>
        <p:spPr>
          <a:xfrm>
            <a:off x="497825" y="1423075"/>
            <a:ext cx="10685100" cy="44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Only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all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h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ooks at the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op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l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evel: 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Don’t call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h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ooks inside loops, conditions, or nested functions.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Only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all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h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ooks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f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rom React Function Components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r Custom Hooks.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g24b5433a55d_0_0"/>
          <p:cNvSpPr txBox="1"/>
          <p:nvPr/>
        </p:nvSpPr>
        <p:spPr>
          <a:xfrm>
            <a:off x="753450" y="2531875"/>
            <a:ext cx="4804200" cy="243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//🔴 Wrong</a:t>
            </a:r>
            <a:endParaRPr sz="1600" b="0" i="0" u="none" strike="noStrike" cap="none">
              <a:solidFill>
                <a:srgbClr val="F9267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(age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!==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persistForm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localStorage.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setItem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'formData'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age);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}</a:t>
            </a:r>
            <a:endParaRPr sz="1800" b="0" i="1" u="none" strike="noStrike" cap="none">
              <a:solidFill>
                <a:srgbClr val="66D9E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1" name="Google Shape;361;g24b5433a55d_0_0"/>
          <p:cNvSpPr txBox="1"/>
          <p:nvPr/>
        </p:nvSpPr>
        <p:spPr>
          <a:xfrm>
            <a:off x="6091075" y="2531875"/>
            <a:ext cx="5365200" cy="243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//✅ Right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persistForm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(age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!==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localStorage.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setItem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'formData'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age);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F8F8F2"/>
              </a:solidFill>
              <a:highlight>
                <a:srgbClr val="272822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9"/>
          <p:cNvSpPr txBox="1"/>
          <p:nvPr/>
        </p:nvSpPr>
        <p:spPr>
          <a:xfrm>
            <a:off x="1644969" y="2873800"/>
            <a:ext cx="8902061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Best practices for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4b5433a55d_0_7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372" name="Google Shape;372;g24b5433a55d_0_7"/>
          <p:cNvSpPr txBox="1">
            <a:spLocks noGrp="1"/>
          </p:cNvSpPr>
          <p:nvPr>
            <p:ph type="body" idx="1"/>
          </p:nvPr>
        </p:nvSpPr>
        <p:spPr>
          <a:xfrm>
            <a:off x="497818" y="14294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Example: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g24b5433a55d_0_7"/>
          <p:cNvSpPr txBox="1"/>
          <p:nvPr/>
        </p:nvSpPr>
        <p:spPr>
          <a:xfrm>
            <a:off x="497825" y="1991250"/>
            <a:ext cx="10521000" cy="384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Form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[firstName, setFirstName]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'Taylor'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[lastName, setLastName]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'Swift'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[fullName, setFullName]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setFullName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(firstName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 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lastName);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}, [firstName, lastName]);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0" u="none" strike="noStrike" cap="none">
              <a:solidFill>
                <a:srgbClr val="C678DD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4b5433a55d_0_13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379" name="Google Shape;379;g24b5433a55d_0_13"/>
          <p:cNvSpPr txBox="1">
            <a:spLocks noGrp="1"/>
          </p:cNvSpPr>
          <p:nvPr>
            <p:ph type="body" idx="1"/>
          </p:nvPr>
        </p:nvSpPr>
        <p:spPr>
          <a:xfrm>
            <a:off x="497818" y="14294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Better: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g24b5433a55d_0_13"/>
          <p:cNvSpPr txBox="1"/>
          <p:nvPr/>
        </p:nvSpPr>
        <p:spPr>
          <a:xfrm>
            <a:off x="497825" y="1991250"/>
            <a:ext cx="10685100" cy="271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Form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[firstName, setFirstName]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'Taylor'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[lastName, setLastName]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'Swift'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✅ Good: calculated during rendering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fullName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firstName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 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lastName;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1" name="Google Shape;381;g24b5433a55d_0_13"/>
          <p:cNvSpPr txBox="1"/>
          <p:nvPr/>
        </p:nvSpPr>
        <p:spPr>
          <a:xfrm>
            <a:off x="1267625" y="4970000"/>
            <a:ext cx="9915300" cy="15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When something can be calculated from the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existing props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or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state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r>
              <a:rPr lang="en-US" sz="2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000" b="1" i="0" u="none" strike="noStrike" cap="none">
              <a:solidFill>
                <a:srgbClr val="00B0F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Don’t put it in state.</a:t>
            </a:r>
            <a:endParaRPr sz="2000" b="1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24b5433a55d_0_13"/>
          <p:cNvSpPr/>
          <p:nvPr/>
        </p:nvSpPr>
        <p:spPr>
          <a:xfrm>
            <a:off x="497833" y="5071936"/>
            <a:ext cx="579420" cy="3518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1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1"/>
                  <a:pt x="21545" y="10421"/>
                  <a:pt x="21456" y="10291"/>
                </a:cubicBezTo>
              </a:path>
            </a:pathLst>
          </a:custGeom>
          <a:solidFill>
            <a:srgbClr val="023066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endParaRPr sz="1125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4b5433a55d_0_21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388" name="Google Shape;388;g24b5433a55d_0_21"/>
          <p:cNvSpPr txBox="1">
            <a:spLocks noGrp="1"/>
          </p:cNvSpPr>
          <p:nvPr>
            <p:ph type="body" idx="1"/>
          </p:nvPr>
        </p:nvSpPr>
        <p:spPr>
          <a:xfrm>
            <a:off x="497818" y="14294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Example: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g24b5433a55d_0_21"/>
          <p:cNvSpPr txBox="1"/>
          <p:nvPr/>
        </p:nvSpPr>
        <p:spPr>
          <a:xfrm>
            <a:off x="497825" y="1991250"/>
            <a:ext cx="10393200" cy="384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TodoList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[newTodo, setNewTodo]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[visibleTodos, setVisibleTodos]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([]);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setVisibleTodos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getFilteredTodos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4b5433a55d_0_27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395" name="Google Shape;395;g24b5433a55d_0_27"/>
          <p:cNvSpPr txBox="1">
            <a:spLocks noGrp="1"/>
          </p:cNvSpPr>
          <p:nvPr>
            <p:ph type="body" idx="1"/>
          </p:nvPr>
        </p:nvSpPr>
        <p:spPr>
          <a:xfrm>
            <a:off x="497818" y="14294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Good: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6" name="Google Shape;396;g24b5433a55d_0_27"/>
          <p:cNvSpPr txBox="1"/>
          <p:nvPr/>
        </p:nvSpPr>
        <p:spPr>
          <a:xfrm>
            <a:off x="497825" y="1991250"/>
            <a:ext cx="10685100" cy="309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TodoList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[newTodo, setNewTodo]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visibleTodos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getFilteredTodos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4b5433a55d_0_33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02" name="Google Shape;402;g24b5433a55d_0_33"/>
          <p:cNvSpPr txBox="1">
            <a:spLocks noGrp="1"/>
          </p:cNvSpPr>
          <p:nvPr>
            <p:ph type="body" idx="1"/>
          </p:nvPr>
        </p:nvSpPr>
        <p:spPr>
          <a:xfrm>
            <a:off x="497818" y="11097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Better: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3" name="Google Shape;403;g24b5433a55d_0_33"/>
          <p:cNvSpPr txBox="1"/>
          <p:nvPr/>
        </p:nvSpPr>
        <p:spPr>
          <a:xfrm>
            <a:off x="497825" y="1511675"/>
            <a:ext cx="10984800" cy="343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{ useMemo, useState }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from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"react"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TodoList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[newTodo,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setNewTodo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]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""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visibleTodos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useMemo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✅ Does not re-run unless todos or filter change</a:t>
            </a:r>
            <a:endParaRPr sz="16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getFilteredTodos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6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1" u="none" strike="noStrike" cap="none">
              <a:solidFill>
                <a:srgbClr val="66D9E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4" name="Google Shape;404;g24b5433a55d_0_33"/>
          <p:cNvSpPr txBox="1"/>
          <p:nvPr/>
        </p:nvSpPr>
        <p:spPr>
          <a:xfrm>
            <a:off x="1235550" y="5033950"/>
            <a:ext cx="9915300" cy="15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To cache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expensive calculations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add </a:t>
            </a:r>
            <a:r>
              <a:rPr lang="en-US" sz="2000" b="1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useMemo 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instead of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useEffect.</a:t>
            </a:r>
            <a:endParaRPr sz="2000" b="1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If the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calculation time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adds up to a significant amount, it might make sense to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memoize that calculation.</a:t>
            </a:r>
            <a:endParaRPr sz="2000" b="1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24b5433a55d_0_33"/>
          <p:cNvSpPr/>
          <p:nvPr/>
        </p:nvSpPr>
        <p:spPr>
          <a:xfrm>
            <a:off x="497833" y="5113911"/>
            <a:ext cx="579420" cy="3518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1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1"/>
                  <a:pt x="21545" y="10421"/>
                  <a:pt x="21456" y="10291"/>
                </a:cubicBezTo>
              </a:path>
            </a:pathLst>
          </a:custGeom>
          <a:solidFill>
            <a:srgbClr val="023066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endParaRPr sz="1125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1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4b5433a55d_0_41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11" name="Google Shape;411;g24b5433a55d_0_41"/>
          <p:cNvSpPr txBox="1">
            <a:spLocks noGrp="1"/>
          </p:cNvSpPr>
          <p:nvPr>
            <p:ph type="body" idx="1"/>
          </p:nvPr>
        </p:nvSpPr>
        <p:spPr>
          <a:xfrm>
            <a:off x="497818" y="14135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500" b="1"/>
              <a:t>When to use useMemo:</a:t>
            </a:r>
            <a:endParaRPr sz="2500" b="1" i="0" u="none" strike="noStrike" cap="none">
              <a:solidFill>
                <a:schemeClr val="dk2"/>
              </a:solidFill>
            </a:endParaRPr>
          </a:p>
        </p:txBody>
      </p:sp>
      <p:sp>
        <p:nvSpPr>
          <p:cNvPr id="412" name="Google Shape;412;g24b5433a55d_0_41"/>
          <p:cNvSpPr txBox="1"/>
          <p:nvPr/>
        </p:nvSpPr>
        <p:spPr>
          <a:xfrm>
            <a:off x="497825" y="2039250"/>
            <a:ext cx="10235100" cy="42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The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calculation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in </a:t>
            </a:r>
            <a:r>
              <a:rPr lang="en-US" sz="2000" b="1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useMemo</a:t>
            </a:r>
            <a:r>
              <a:rPr lang="en-US" sz="2000" b="0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is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slow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, and its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dependencies rarely change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ass it as a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prop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to a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component wrapped in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1" i="0" u="none" strike="noStrike" cap="none">
                <a:solidFill>
                  <a:srgbClr val="00B0DC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memo</a:t>
            </a:r>
            <a:r>
              <a:rPr lang="en-US" sz="2000" b="0" i="0" u="none" strike="noStrike" cap="non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Pass it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as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 dependency of some Hook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such as another useMemo, useEffect,...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4b5433a55d_0_47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18" name="Google Shape;418;g24b5433a55d_0_47"/>
          <p:cNvSpPr txBox="1">
            <a:spLocks noGrp="1"/>
          </p:cNvSpPr>
          <p:nvPr>
            <p:ph type="body" idx="1"/>
          </p:nvPr>
        </p:nvSpPr>
        <p:spPr>
          <a:xfrm>
            <a:off x="497818" y="14294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500" b="1"/>
              <a:t>When to use useCallback:</a:t>
            </a:r>
            <a:endParaRPr sz="25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9" name="Google Shape;419;g24b5433a55d_0_47"/>
          <p:cNvSpPr txBox="1"/>
          <p:nvPr/>
        </p:nvSpPr>
        <p:spPr>
          <a:xfrm>
            <a:off x="497825" y="2023275"/>
            <a:ext cx="10685100" cy="44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●"/>
            </a:pP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Logic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of the function is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complicated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, and its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dependencies rarely change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ass it as a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prop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to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 component wrapped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in </a:t>
            </a:r>
            <a:r>
              <a:rPr lang="en-US" sz="2000" b="1" i="0" u="none" strike="noStrike" cap="none">
                <a:solidFill>
                  <a:srgbClr val="00B0DC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memo</a:t>
            </a:r>
            <a:r>
              <a:rPr lang="en-US" sz="2000" b="1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1">
              <a:solidFill>
                <a:srgbClr val="00B0F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Pass it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as a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dependency of some Hook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such as another useCallback, useEffect,...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Overview</a:t>
            </a:r>
            <a:endParaRPr sz="3600"/>
          </a:p>
        </p:txBody>
      </p:sp>
      <p:pic>
        <p:nvPicPr>
          <p:cNvPr id="148" name="Google Shape;14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00357" y="1250378"/>
            <a:ext cx="6191286" cy="4357243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"/>
          <p:cNvSpPr txBox="1">
            <a:spLocks noGrp="1"/>
          </p:cNvSpPr>
          <p:nvPr>
            <p:ph type="body" idx="1"/>
          </p:nvPr>
        </p:nvSpPr>
        <p:spPr>
          <a:xfrm>
            <a:off x="4736214" y="5638680"/>
            <a:ext cx="2719571" cy="812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</a:pPr>
            <a:r>
              <a:rPr lang="en-US" sz="2000" dirty="0"/>
              <a:t>React component</a:t>
            </a:r>
            <a:endParaRPr sz="20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4cb45b4d50_0_2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25" name="Google Shape;425;g24cb45b4d50_0_2"/>
          <p:cNvSpPr txBox="1">
            <a:spLocks noGrp="1"/>
          </p:cNvSpPr>
          <p:nvPr>
            <p:ph type="body" idx="1"/>
          </p:nvPr>
        </p:nvSpPr>
        <p:spPr>
          <a:xfrm>
            <a:off x="497818" y="11097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Example: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6" name="Google Shape;426;g24cb45b4d50_0_2"/>
          <p:cNvSpPr txBox="1"/>
          <p:nvPr/>
        </p:nvSpPr>
        <p:spPr>
          <a:xfrm>
            <a:off x="497825" y="1607600"/>
            <a:ext cx="6082200" cy="477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SearchResults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[results, setResults]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([]);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[page, setPage]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AE81F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fetchResults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page).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then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json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setResults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json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});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page]);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handleNextPageClick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setPage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(page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E81F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1" u="none" strike="noStrike" cap="none">
              <a:solidFill>
                <a:srgbClr val="66D9E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g24cb45b4d50_0_2"/>
          <p:cNvSpPr txBox="1"/>
          <p:nvPr/>
        </p:nvSpPr>
        <p:spPr>
          <a:xfrm>
            <a:off x="6802425" y="1607600"/>
            <a:ext cx="5160300" cy="3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Imagine you type "cat". Then the query will change from "c", to "ca", "cat”.</a:t>
            </a:r>
            <a:endParaRPr sz="2000" b="0" i="0" u="none" strike="noStrike" cap="none">
              <a:solidFill>
                <a:srgbClr val="00B0F0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Search “c”: returns after 100ms.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Search “ca”: returns after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300ms.</a:t>
            </a:r>
            <a:endParaRPr sz="2000" b="1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Search “cat”: returns after 250ms.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Save result of search “ca”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=&gt; Display wrong result.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4cb45b4d50_0_9"/>
          <p:cNvSpPr txBox="1">
            <a:spLocks noGrp="1"/>
          </p:cNvSpPr>
          <p:nvPr>
            <p:ph type="title"/>
          </p:nvPr>
        </p:nvSpPr>
        <p:spPr>
          <a:xfrm>
            <a:off x="408892" y="211896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33" name="Google Shape;433;g24cb45b4d50_0_9"/>
          <p:cNvSpPr txBox="1">
            <a:spLocks noGrp="1"/>
          </p:cNvSpPr>
          <p:nvPr>
            <p:ph type="body" idx="1"/>
          </p:nvPr>
        </p:nvSpPr>
        <p:spPr>
          <a:xfrm>
            <a:off x="5290768" y="720750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Better: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g24cb45b4d50_0_9"/>
          <p:cNvSpPr txBox="1"/>
          <p:nvPr/>
        </p:nvSpPr>
        <p:spPr>
          <a:xfrm>
            <a:off x="5401925" y="1163025"/>
            <a:ext cx="6524400" cy="5610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SearchResults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4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[results, setResults]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([]);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[page, setPage]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400" b="0" i="0" u="none" strike="noStrike" cap="none">
                <a:solidFill>
                  <a:srgbClr val="AE81F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let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ignore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E81FF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false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fetchResults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4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page).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then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4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json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!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ignore) {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 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setResults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4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json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});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     ignore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E81FF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true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   };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4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page]);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handleNextPageClick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setPage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(page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E81F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4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..</a:t>
            </a:r>
            <a:r>
              <a:rPr lang="en-US" sz="105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sz="105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1" u="none" strike="noStrike" cap="none">
              <a:solidFill>
                <a:srgbClr val="66D9E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5" name="Google Shape;435;g24cb45b4d50_0_9"/>
          <p:cNvSpPr txBox="1"/>
          <p:nvPr/>
        </p:nvSpPr>
        <p:spPr>
          <a:xfrm>
            <a:off x="408900" y="1218575"/>
            <a:ext cx="4718100" cy="3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To fix the race condition, you need to add </a:t>
            </a:r>
            <a:r>
              <a:rPr lang="en-US" sz="2000" b="1" i="0" u="none" strike="noStrike" cap="none">
                <a:solidFill>
                  <a:srgbClr val="00B0D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 cleanup function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to ignore stale responses:</a:t>
            </a:r>
            <a:endParaRPr sz="2000" b="0" i="0" u="none" strike="noStrike" cap="none">
              <a:solidFill>
                <a:srgbClr val="23272F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4b5433a55d_0_53"/>
          <p:cNvSpPr txBox="1">
            <a:spLocks noGrp="1"/>
          </p:cNvSpPr>
          <p:nvPr>
            <p:ph type="title"/>
          </p:nvPr>
        </p:nvSpPr>
        <p:spPr>
          <a:xfrm>
            <a:off x="2692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41" name="Google Shape;441;g24b5433a55d_0_53"/>
          <p:cNvSpPr txBox="1">
            <a:spLocks noGrp="1"/>
          </p:cNvSpPr>
          <p:nvPr>
            <p:ph type="body" idx="1"/>
          </p:nvPr>
        </p:nvSpPr>
        <p:spPr>
          <a:xfrm>
            <a:off x="269218" y="1269650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Situation:</a:t>
            </a:r>
            <a:br>
              <a:rPr lang="en-US" sz="2000" b="1"/>
            </a:b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g24b5433a55d_0_53"/>
          <p:cNvSpPr txBox="1"/>
          <p:nvPr/>
        </p:nvSpPr>
        <p:spPr>
          <a:xfrm>
            <a:off x="269225" y="1699800"/>
            <a:ext cx="4795500" cy="13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ProfilePage component receives a userId prop. </a:t>
            </a:r>
            <a:endParaRPr sz="200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comment state variable to hold the comment.</a:t>
            </a:r>
            <a:endParaRPr sz="200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3" name="Google Shape;443;g24b5433a55d_0_53"/>
          <p:cNvSpPr txBox="1"/>
          <p:nvPr/>
        </p:nvSpPr>
        <p:spPr>
          <a:xfrm>
            <a:off x="5414050" y="1724100"/>
            <a:ext cx="6693900" cy="271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export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default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ProfilePage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[comment, setComment]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g24b5433a55d_0_53"/>
          <p:cNvSpPr txBox="1">
            <a:spLocks noGrp="1"/>
          </p:cNvSpPr>
          <p:nvPr>
            <p:ph type="body" idx="1"/>
          </p:nvPr>
        </p:nvSpPr>
        <p:spPr>
          <a:xfrm>
            <a:off x="269225" y="5044450"/>
            <a:ext cx="82374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Reason:</a:t>
            </a:r>
            <a:br>
              <a:rPr lang="en-US" sz="2000" b="1"/>
            </a:b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5" name="Google Shape;445;g24b5433a55d_0_53"/>
          <p:cNvSpPr txBox="1"/>
          <p:nvPr/>
        </p:nvSpPr>
        <p:spPr>
          <a:xfrm>
            <a:off x="269225" y="5398400"/>
            <a:ext cx="4795500" cy="20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Normally, React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preserves the state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when the same component is rendered in the same spot. </a:t>
            </a:r>
            <a:endParaRPr sz="2000" b="1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g24b5433a55d_0_53"/>
          <p:cNvSpPr txBox="1">
            <a:spLocks noGrp="1"/>
          </p:cNvSpPr>
          <p:nvPr>
            <p:ph type="body" idx="1"/>
          </p:nvPr>
        </p:nvSpPr>
        <p:spPr>
          <a:xfrm>
            <a:off x="235993" y="34102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Problem:</a:t>
            </a:r>
            <a:br>
              <a:rPr lang="en-US" sz="2000" b="1"/>
            </a:b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7" name="Google Shape;447;g24b5433a55d_0_53"/>
          <p:cNvSpPr txBox="1"/>
          <p:nvPr/>
        </p:nvSpPr>
        <p:spPr>
          <a:xfrm>
            <a:off x="269225" y="3763000"/>
            <a:ext cx="47955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When you navigate from one profile to another, the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comment state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1" i="0" u="none" strike="noStrike" cap="none">
                <a:solidFill>
                  <a:srgbClr val="CC0000"/>
                </a:solidFill>
                <a:latin typeface="Lato"/>
                <a:ea typeface="Lato"/>
                <a:cs typeface="Lato"/>
                <a:sym typeface="Lato"/>
              </a:rPr>
              <a:t>does not get reset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g24b5433a55d_0_53"/>
          <p:cNvSpPr txBox="1">
            <a:spLocks noGrp="1"/>
          </p:cNvSpPr>
          <p:nvPr>
            <p:ph type="body" idx="1"/>
          </p:nvPr>
        </p:nvSpPr>
        <p:spPr>
          <a:xfrm>
            <a:off x="5414043" y="1269650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Solution: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9" name="Google Shape;449;g24b5433a55d_0_53"/>
          <p:cNvSpPr txBox="1"/>
          <p:nvPr/>
        </p:nvSpPr>
        <p:spPr>
          <a:xfrm>
            <a:off x="5414050" y="1724100"/>
            <a:ext cx="6693900" cy="384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export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default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ProfilePage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[comment, setComment]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setComment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4b5433a55d_0_69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55" name="Google Shape;455;g24b5433a55d_0_69"/>
          <p:cNvSpPr txBox="1">
            <a:spLocks noGrp="1"/>
          </p:cNvSpPr>
          <p:nvPr>
            <p:ph type="body" idx="1"/>
          </p:nvPr>
        </p:nvSpPr>
        <p:spPr>
          <a:xfrm>
            <a:off x="497818" y="11097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Better: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6" name="Google Shape;456;g24b5433a55d_0_69"/>
          <p:cNvSpPr txBox="1"/>
          <p:nvPr/>
        </p:nvSpPr>
        <p:spPr>
          <a:xfrm>
            <a:off x="497825" y="1607600"/>
            <a:ext cx="6492600" cy="5110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export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default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ProfilePage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(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&lt;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Profile</a:t>
            </a:r>
            <a:endParaRPr sz="16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={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0" u="none" strike="noStrike" cap="none">
              <a:solidFill>
                <a:srgbClr val="F9267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key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={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0" u="none" strike="noStrike" cap="none">
              <a:solidFill>
                <a:srgbClr val="F9267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/&gt;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);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Profile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✅ This and any other state below will reset on key change automatically</a:t>
            </a:r>
            <a:endParaRPr sz="16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[comment, setComment]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6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7" name="Google Shape;457;g24b5433a55d_0_69"/>
          <p:cNvSpPr txBox="1"/>
          <p:nvPr/>
        </p:nvSpPr>
        <p:spPr>
          <a:xfrm>
            <a:off x="7211975" y="1795625"/>
            <a:ext cx="4718100" cy="3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Passing </a:t>
            </a:r>
            <a:r>
              <a:rPr lang="en-US" sz="2000" b="1" i="0" u="none" strike="noStrike" cap="none">
                <a:solidFill>
                  <a:srgbClr val="00B0D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userId 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as a </a:t>
            </a:r>
            <a:r>
              <a:rPr lang="en-US" sz="2000" b="1" i="0" u="none" strike="noStrike" cap="none">
                <a:solidFill>
                  <a:srgbClr val="00B0D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key 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to the </a:t>
            </a:r>
            <a:r>
              <a:rPr lang="en-US" sz="20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Profile 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component: </a:t>
            </a: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=&gt; React will treat two 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Profile 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components with different </a:t>
            </a:r>
            <a:r>
              <a:rPr lang="en-US" sz="2000" b="1" i="0" u="none" strike="noStrike" cap="none">
                <a:solidFill>
                  <a:srgbClr val="00B0D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userId 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as </a:t>
            </a:r>
            <a:r>
              <a:rPr lang="en-US" sz="2000" b="1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two different components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and </a:t>
            </a:r>
            <a:r>
              <a:rPr lang="en-US" sz="2000" b="1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reset the state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4b5433a55d_0_76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63" name="Google Shape;463;g24b5433a55d_0_76"/>
          <p:cNvSpPr txBox="1">
            <a:spLocks noGrp="1"/>
          </p:cNvSpPr>
          <p:nvPr>
            <p:ph type="body" idx="1"/>
          </p:nvPr>
        </p:nvSpPr>
        <p:spPr>
          <a:xfrm>
            <a:off x="497818" y="11097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Example: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4" name="Google Shape;464;g24b5433a55d_0_76"/>
          <p:cNvSpPr txBox="1"/>
          <p:nvPr/>
        </p:nvSpPr>
        <p:spPr>
          <a:xfrm>
            <a:off x="497825" y="1607600"/>
            <a:ext cx="10706100" cy="5110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ProductPage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addToCart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.isInCart)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showNotification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`Added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${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.name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to the shopping cart!`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handleBuyClick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addToCart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handleCheckoutClick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addToCart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navigateTo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'/checkout'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0" u="none" strike="noStrike" cap="none">
              <a:solidFill>
                <a:srgbClr val="F9267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4b5433a55d_0_82"/>
          <p:cNvSpPr txBox="1">
            <a:spLocks noGrp="1"/>
          </p:cNvSpPr>
          <p:nvPr>
            <p:ph type="title"/>
          </p:nvPr>
        </p:nvSpPr>
        <p:spPr>
          <a:xfrm>
            <a:off x="497817" y="2785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70" name="Google Shape;470;g24b5433a55d_0_82"/>
          <p:cNvSpPr txBox="1">
            <a:spLocks noGrp="1"/>
          </p:cNvSpPr>
          <p:nvPr>
            <p:ph type="body" idx="1"/>
          </p:nvPr>
        </p:nvSpPr>
        <p:spPr>
          <a:xfrm>
            <a:off x="553393" y="9652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Better: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1" name="Google Shape;471;g24b5433a55d_0_82"/>
          <p:cNvSpPr txBox="1"/>
          <p:nvPr/>
        </p:nvSpPr>
        <p:spPr>
          <a:xfrm>
            <a:off x="497825" y="1363075"/>
            <a:ext cx="6882600" cy="542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ProductPage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5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5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addToCart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5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✅ Good: Event-specific logic is called from event handlers</a:t>
            </a:r>
            <a:endParaRPr sz="15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5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buyProduct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addToCart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5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showNotification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5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`Added </a:t>
            </a:r>
            <a:r>
              <a:rPr lang="en-US" sz="15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${</a:t>
            </a:r>
            <a:r>
              <a:rPr lang="en-US" sz="15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.name</a:t>
            </a:r>
            <a:r>
              <a:rPr lang="en-US" sz="15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r>
              <a:rPr lang="en-US" sz="15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to the shopping cart!`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5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handleBuyClick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buyProduct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();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5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handleCheckoutClick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buyProduct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();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navigateTo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5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'/checkout'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5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5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500" b="0" i="0" u="none" strike="noStrike" cap="none">
              <a:solidFill>
                <a:srgbClr val="F9267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2" name="Google Shape;472;g24b5433a55d_0_82"/>
          <p:cNvSpPr txBox="1"/>
          <p:nvPr/>
        </p:nvSpPr>
        <p:spPr>
          <a:xfrm>
            <a:off x="7380425" y="1552050"/>
            <a:ext cx="4718100" cy="3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1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Event-specific logi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 should be called from </a:t>
            </a:r>
            <a:r>
              <a:rPr lang="en-US" sz="2000" b="1" i="0" u="none" strike="noStrike" cap="none">
                <a:solidFill>
                  <a:srgbClr val="00B0D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event handlers.</a:t>
            </a:r>
            <a:endParaRPr sz="2000" b="1" i="0" u="none" strike="noStrike" cap="none">
              <a:solidFill>
                <a:srgbClr val="00B0DC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4b5433a55d_0_89"/>
          <p:cNvSpPr txBox="1">
            <a:spLocks noGrp="1"/>
          </p:cNvSpPr>
          <p:nvPr>
            <p:ph type="title"/>
          </p:nvPr>
        </p:nvSpPr>
        <p:spPr>
          <a:xfrm>
            <a:off x="497817" y="2785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78" name="Google Shape;478;g24b5433a55d_0_89"/>
          <p:cNvSpPr txBox="1">
            <a:spLocks noGrp="1"/>
          </p:cNvSpPr>
          <p:nvPr>
            <p:ph type="body" idx="1"/>
          </p:nvPr>
        </p:nvSpPr>
        <p:spPr>
          <a:xfrm>
            <a:off x="497818" y="1246888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/>
              <a:t>Initializing the application:</a:t>
            </a:r>
            <a:endParaRPr sz="2000" b="1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endParaRPr sz="2000" b="1"/>
          </a:p>
        </p:txBody>
      </p:sp>
      <p:sp>
        <p:nvSpPr>
          <p:cNvPr id="479" name="Google Shape;479;g24b5433a55d_0_89"/>
          <p:cNvSpPr txBox="1"/>
          <p:nvPr/>
        </p:nvSpPr>
        <p:spPr>
          <a:xfrm>
            <a:off x="5863025" y="1777975"/>
            <a:ext cx="5965500" cy="409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!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didInit)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didInit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E81F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true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✅ Only runs once per app load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loadDataFromLocalStorage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checkAuthToken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}, []);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1" u="none" strike="noStrike" cap="none">
              <a:solidFill>
                <a:srgbClr val="66D9E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80" name="Google Shape;480;g24b5433a55d_0_89"/>
          <p:cNvSpPr txBox="1"/>
          <p:nvPr/>
        </p:nvSpPr>
        <p:spPr>
          <a:xfrm>
            <a:off x="366800" y="1777975"/>
            <a:ext cx="5365200" cy="3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React (Strict Mode) intentionally renders components </a:t>
            </a:r>
            <a:r>
              <a:rPr lang="en-US" sz="2000" b="1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twice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in development.</a:t>
            </a:r>
            <a:endParaRPr sz="2000" b="0" i="0" u="none" strike="noStrike" cap="none">
              <a:solidFill>
                <a:srgbClr val="00B0F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If some logic must run </a:t>
            </a:r>
            <a:r>
              <a:rPr lang="en-US" sz="2000" b="1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once per app load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rather than once per component mount, should do: </a:t>
            </a:r>
            <a:endParaRPr sz="2000" b="0" i="0" u="none" strike="noStrike" cap="none">
              <a:solidFill>
                <a:srgbClr val="00B0F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4b5433a55d_0_144"/>
          <p:cNvSpPr txBox="1">
            <a:spLocks noGrp="1"/>
          </p:cNvSpPr>
          <p:nvPr>
            <p:ph type="title"/>
          </p:nvPr>
        </p:nvSpPr>
        <p:spPr>
          <a:xfrm>
            <a:off x="497817" y="2674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86" name="Google Shape;486;g24b5433a55d_0_144"/>
          <p:cNvSpPr txBox="1">
            <a:spLocks noGrp="1"/>
          </p:cNvSpPr>
          <p:nvPr>
            <p:ph type="body" idx="1"/>
          </p:nvPr>
        </p:nvSpPr>
        <p:spPr>
          <a:xfrm>
            <a:off x="497818" y="9541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500" b="1"/>
              <a:t>Summary</a:t>
            </a:r>
            <a:endParaRPr sz="2500" b="1" i="0" u="none" strike="noStrike" cap="none">
              <a:solidFill>
                <a:schemeClr val="dk2"/>
              </a:solidFill>
            </a:endParaRPr>
          </a:p>
        </p:txBody>
      </p:sp>
      <p:sp>
        <p:nvSpPr>
          <p:cNvPr id="487" name="Google Shape;487;g24b5433a55d_0_144"/>
          <p:cNvSpPr txBox="1"/>
          <p:nvPr/>
        </p:nvSpPr>
        <p:spPr>
          <a:xfrm>
            <a:off x="497825" y="1612050"/>
            <a:ext cx="11895600" cy="50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Do not need to use </a:t>
            </a:r>
            <a:r>
              <a:rPr lang="en-US" sz="2000" b="1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if you can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calculate something during render.</a:t>
            </a:r>
            <a:endParaRPr sz="2000" b="1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if you can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reset all state with a key.</a:t>
            </a:r>
            <a:endParaRPr sz="2000" b="1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1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useMemo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and </a:t>
            </a:r>
            <a:r>
              <a:rPr lang="en-US" sz="2000" b="1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useCallback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when: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To cache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expensive calculations or logic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Pass it as a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prop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to a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component wrapped in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1" i="0" u="none" strike="noStrike" cap="non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memo</a:t>
            </a:r>
            <a:r>
              <a:rPr lang="en-US" sz="2000" b="0" i="0" u="none" strike="noStrike" cap="non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Pass it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later used as a dependency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of some Hook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When fetching data with Effects, you need to implement </a:t>
            </a:r>
            <a:r>
              <a:rPr lang="en-US" sz="2000" b="1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cleanup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to </a:t>
            </a:r>
            <a:r>
              <a:rPr lang="en-US" sz="2000" b="1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avoid race conditions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Code that runs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because a component was displayed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should be in </a:t>
            </a:r>
            <a:r>
              <a:rPr lang="en-US" sz="2000" b="1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, the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rest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should be in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events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0"/>
          <p:cNvSpPr txBox="1">
            <a:spLocks noGrp="1"/>
          </p:cNvSpPr>
          <p:nvPr>
            <p:ph type="title"/>
          </p:nvPr>
        </p:nvSpPr>
        <p:spPr>
          <a:xfrm>
            <a:off x="497817" y="2674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References</a:t>
            </a:r>
            <a:endParaRPr/>
          </a:p>
        </p:txBody>
      </p:sp>
      <p:sp>
        <p:nvSpPr>
          <p:cNvPr id="493" name="Google Shape;493;p50"/>
          <p:cNvSpPr txBox="1"/>
          <p:nvPr/>
        </p:nvSpPr>
        <p:spPr>
          <a:xfrm>
            <a:off x="497817" y="954171"/>
            <a:ext cx="11895600" cy="50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React Documentation: </a:t>
            </a:r>
            <a:endParaRPr sz="2000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Lato"/>
              <a:buChar char="○"/>
            </a:pPr>
            <a:r>
              <a:rPr lang="en-US" sz="2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https://react.dev/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000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https://legacy.reactjs.org/docs/hooks-rules.html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000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Easy Frontend: </a:t>
            </a:r>
            <a:r>
              <a:rPr lang="en-US" sz="2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https://www.ezfrontend.com/docs</a:t>
            </a:r>
            <a:endParaRPr sz="2000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Visual comparison between Function component with useEffect hook and Class component: </a:t>
            </a:r>
            <a:r>
              <a:rPr lang="en-US" sz="2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https://github.com/przemwo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1"/>
          <p:cNvSpPr txBox="1">
            <a:spLocks noGrp="1"/>
          </p:cNvSpPr>
          <p:nvPr>
            <p:ph type="title"/>
          </p:nvPr>
        </p:nvSpPr>
        <p:spPr>
          <a:xfrm>
            <a:off x="497817" y="2674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Q&amp;A</a:t>
            </a:r>
            <a:endParaRPr/>
          </a:p>
        </p:txBody>
      </p:sp>
      <p:pic>
        <p:nvPicPr>
          <p:cNvPr id="499" name="Google Shape;499;p51" descr="Blue letters on a white background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7817" y="1423987"/>
            <a:ext cx="10839450" cy="401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 txBox="1">
            <a:spLocks noGrp="1"/>
          </p:cNvSpPr>
          <p:nvPr>
            <p:ph type="body" idx="1"/>
          </p:nvPr>
        </p:nvSpPr>
        <p:spPr>
          <a:xfrm>
            <a:off x="912832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Class component</a:t>
            </a:r>
            <a:endParaRPr/>
          </a:p>
        </p:txBody>
      </p:sp>
      <p:sp>
        <p:nvSpPr>
          <p:cNvPr id="155" name="Google Shape;155;p4"/>
          <p:cNvSpPr txBox="1">
            <a:spLocks noGrp="1"/>
          </p:cNvSpPr>
          <p:nvPr>
            <p:ph type="body" idx="2"/>
          </p:nvPr>
        </p:nvSpPr>
        <p:spPr>
          <a:xfrm>
            <a:off x="6647205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Function component</a:t>
            </a:r>
            <a:endParaRPr/>
          </a:p>
        </p:txBody>
      </p:sp>
      <p:sp>
        <p:nvSpPr>
          <p:cNvPr id="156" name="Google Shape;156;p4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Overview</a:t>
            </a:r>
            <a:endParaRPr sz="3600"/>
          </a:p>
        </p:txBody>
      </p:sp>
      <p:pic>
        <p:nvPicPr>
          <p:cNvPr id="157" name="Google Shape;15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762" y="1243546"/>
            <a:ext cx="3452510" cy="3721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28030" y="1621834"/>
            <a:ext cx="4690837" cy="2964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"/>
          <p:cNvSpPr txBox="1">
            <a:spLocks noGrp="1"/>
          </p:cNvSpPr>
          <p:nvPr>
            <p:ph type="body" idx="1"/>
          </p:nvPr>
        </p:nvSpPr>
        <p:spPr>
          <a:xfrm>
            <a:off x="912832" y="5329689"/>
            <a:ext cx="46524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Class component</a:t>
            </a:r>
            <a:endParaRPr/>
          </a:p>
        </p:txBody>
      </p:sp>
      <p:sp>
        <p:nvSpPr>
          <p:cNvPr id="164" name="Google Shape;164;p5"/>
          <p:cNvSpPr txBox="1">
            <a:spLocks noGrp="1"/>
          </p:cNvSpPr>
          <p:nvPr>
            <p:ph type="body" idx="2"/>
          </p:nvPr>
        </p:nvSpPr>
        <p:spPr>
          <a:xfrm>
            <a:off x="6647205" y="5329727"/>
            <a:ext cx="46524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Function component</a:t>
            </a:r>
            <a:endParaRPr/>
          </a:p>
        </p:txBody>
      </p:sp>
      <p:sp>
        <p:nvSpPr>
          <p:cNvPr id="165" name="Google Shape;165;p5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Overview</a:t>
            </a:r>
            <a:endParaRPr sz="3600"/>
          </a:p>
        </p:txBody>
      </p:sp>
      <p:sp>
        <p:nvSpPr>
          <p:cNvPr id="166" name="Google Shape;166;p5"/>
          <p:cNvSpPr txBox="1"/>
          <p:nvPr/>
        </p:nvSpPr>
        <p:spPr>
          <a:xfrm>
            <a:off x="912832" y="1501512"/>
            <a:ext cx="4903200" cy="26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Stateful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Retain internal state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Have lifecycle interaction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Complex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Not easy to test logic</a:t>
            </a:r>
            <a:endParaRPr sz="1800" b="0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5"/>
          <p:cNvSpPr txBox="1"/>
          <p:nvPr/>
        </p:nvSpPr>
        <p:spPr>
          <a:xfrm>
            <a:off x="6647205" y="1501512"/>
            <a:ext cx="4903200" cy="26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Stateless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 state, no lifecycle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Simple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Easy to reuse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Easy to test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Overview</a:t>
            </a:r>
            <a:endParaRPr sz="3600"/>
          </a:p>
        </p:txBody>
      </p:sp>
      <p:grpSp>
        <p:nvGrpSpPr>
          <p:cNvPr id="173" name="Google Shape;173;p6"/>
          <p:cNvGrpSpPr/>
          <p:nvPr/>
        </p:nvGrpSpPr>
        <p:grpSpPr>
          <a:xfrm>
            <a:off x="792519" y="1356129"/>
            <a:ext cx="9646536" cy="1906256"/>
            <a:chOff x="707140" y="1046494"/>
            <a:chExt cx="9646536" cy="1906256"/>
          </a:xfrm>
        </p:grpSpPr>
        <p:sp>
          <p:nvSpPr>
            <p:cNvPr id="174" name="Google Shape;174;p6"/>
            <p:cNvSpPr txBox="1"/>
            <p:nvPr/>
          </p:nvSpPr>
          <p:spPr>
            <a:xfrm>
              <a:off x="707140" y="1046494"/>
              <a:ext cx="5217411" cy="8126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None/>
              </a:pPr>
              <a:r>
                <a:rPr lang="en-US" sz="2000" b="1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What we saw here?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6"/>
            <p:cNvSpPr txBox="1"/>
            <p:nvPr/>
          </p:nvSpPr>
          <p:spPr>
            <a:xfrm>
              <a:off x="1495426" y="1563628"/>
              <a:ext cx="8858250" cy="13891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Javascript is function programming.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Class components become more complex and difficult to maintain and test.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Class components have lifecycle functions can cause confusion</a:t>
              </a:r>
              <a:r>
                <a:rPr lang="en-US" sz="200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792519" y="1795902"/>
              <a:ext cx="579427" cy="3518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27" y="19142"/>
                  </a:moveTo>
                  <a:lnTo>
                    <a:pt x="14727" y="12960"/>
                  </a:lnTo>
                  <a:lnTo>
                    <a:pt x="1964" y="12960"/>
                  </a:lnTo>
                  <a:cubicBezTo>
                    <a:pt x="1421" y="12960"/>
                    <a:pt x="982" y="12316"/>
                    <a:pt x="982" y="11520"/>
                  </a:cubicBezTo>
                  <a:lnTo>
                    <a:pt x="982" y="10080"/>
                  </a:lnTo>
                  <a:cubicBezTo>
                    <a:pt x="982" y="9285"/>
                    <a:pt x="1421" y="8640"/>
                    <a:pt x="1964" y="8640"/>
                  </a:cubicBezTo>
                  <a:lnTo>
                    <a:pt x="14727" y="8640"/>
                  </a:lnTo>
                  <a:lnTo>
                    <a:pt x="14727" y="2458"/>
                  </a:lnTo>
                  <a:lnTo>
                    <a:pt x="20415" y="10800"/>
                  </a:lnTo>
                  <a:cubicBezTo>
                    <a:pt x="20415" y="10800"/>
                    <a:pt x="14727" y="19142"/>
                    <a:pt x="14727" y="19142"/>
                  </a:cubicBezTo>
                  <a:close/>
                  <a:moveTo>
                    <a:pt x="21456" y="10291"/>
                  </a:moveTo>
                  <a:lnTo>
                    <a:pt x="14584" y="212"/>
                  </a:lnTo>
                  <a:cubicBezTo>
                    <a:pt x="14495" y="81"/>
                    <a:pt x="14372" y="0"/>
                    <a:pt x="14236" y="0"/>
                  </a:cubicBezTo>
                  <a:cubicBezTo>
                    <a:pt x="13965" y="0"/>
                    <a:pt x="13745" y="322"/>
                    <a:pt x="13745" y="720"/>
                  </a:cubicBezTo>
                  <a:lnTo>
                    <a:pt x="13745" y="7200"/>
                  </a:lnTo>
                  <a:lnTo>
                    <a:pt x="1964" y="7200"/>
                  </a:lnTo>
                  <a:cubicBezTo>
                    <a:pt x="879" y="7200"/>
                    <a:pt x="0" y="8490"/>
                    <a:pt x="0" y="10080"/>
                  </a:cubicBezTo>
                  <a:lnTo>
                    <a:pt x="0" y="11520"/>
                  </a:lnTo>
                  <a:cubicBezTo>
                    <a:pt x="0" y="13110"/>
                    <a:pt x="879" y="14400"/>
                    <a:pt x="1964" y="14400"/>
                  </a:cubicBezTo>
                  <a:lnTo>
                    <a:pt x="13745" y="14400"/>
                  </a:lnTo>
                  <a:lnTo>
                    <a:pt x="13745" y="20880"/>
                  </a:lnTo>
                  <a:cubicBezTo>
                    <a:pt x="13745" y="21278"/>
                    <a:pt x="13965" y="21600"/>
                    <a:pt x="14236" y="21600"/>
                  </a:cubicBezTo>
                  <a:cubicBezTo>
                    <a:pt x="14372" y="21600"/>
                    <a:pt x="14495" y="21520"/>
                    <a:pt x="14583" y="21389"/>
                  </a:cubicBezTo>
                  <a:lnTo>
                    <a:pt x="21456" y="11310"/>
                  </a:lnTo>
                  <a:cubicBezTo>
                    <a:pt x="21545" y="11180"/>
                    <a:pt x="21600" y="11000"/>
                    <a:pt x="21600" y="10800"/>
                  </a:cubicBezTo>
                  <a:cubicBezTo>
                    <a:pt x="21600" y="10601"/>
                    <a:pt x="21545" y="10421"/>
                    <a:pt x="21456" y="10291"/>
                  </a:cubicBezTo>
                </a:path>
              </a:pathLst>
            </a:custGeom>
            <a:solidFill>
              <a:srgbClr val="023066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25"/>
                <a:buFont typeface="Arial"/>
                <a:buNone/>
              </a:pPr>
              <a:endParaRPr sz="1125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77" name="Google Shape;177;p6"/>
          <p:cNvGrpSpPr/>
          <p:nvPr/>
        </p:nvGrpSpPr>
        <p:grpSpPr>
          <a:xfrm>
            <a:off x="877897" y="4173329"/>
            <a:ext cx="9561157" cy="2657082"/>
            <a:chOff x="877897" y="3638942"/>
            <a:chExt cx="9561157" cy="2657082"/>
          </a:xfrm>
        </p:grpSpPr>
        <p:sp>
          <p:nvSpPr>
            <p:cNvPr id="178" name="Google Shape;178;p6"/>
            <p:cNvSpPr txBox="1"/>
            <p:nvPr/>
          </p:nvSpPr>
          <p:spPr>
            <a:xfrm>
              <a:off x="1580804" y="3638942"/>
              <a:ext cx="8858250" cy="2657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342900" marR="0" lvl="0" indent="-342900" algn="l" rtl="0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Functions that enhance </a:t>
              </a:r>
              <a:r>
                <a:rPr lang="en-US" sz="2000" b="1" i="1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Function components </a:t>
              </a: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with state maintaining and side-effects capabilities.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Introduce in React 16.8.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877897" y="3984330"/>
              <a:ext cx="579427" cy="3518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27" y="19142"/>
                  </a:moveTo>
                  <a:lnTo>
                    <a:pt x="14727" y="12960"/>
                  </a:lnTo>
                  <a:lnTo>
                    <a:pt x="1964" y="12960"/>
                  </a:lnTo>
                  <a:cubicBezTo>
                    <a:pt x="1421" y="12960"/>
                    <a:pt x="982" y="12316"/>
                    <a:pt x="982" y="11520"/>
                  </a:cubicBezTo>
                  <a:lnTo>
                    <a:pt x="982" y="10080"/>
                  </a:lnTo>
                  <a:cubicBezTo>
                    <a:pt x="982" y="9285"/>
                    <a:pt x="1421" y="8640"/>
                    <a:pt x="1964" y="8640"/>
                  </a:cubicBezTo>
                  <a:lnTo>
                    <a:pt x="14727" y="8640"/>
                  </a:lnTo>
                  <a:lnTo>
                    <a:pt x="14727" y="2458"/>
                  </a:lnTo>
                  <a:lnTo>
                    <a:pt x="20415" y="10800"/>
                  </a:lnTo>
                  <a:cubicBezTo>
                    <a:pt x="20415" y="10800"/>
                    <a:pt x="14727" y="19142"/>
                    <a:pt x="14727" y="19142"/>
                  </a:cubicBezTo>
                  <a:close/>
                  <a:moveTo>
                    <a:pt x="21456" y="10291"/>
                  </a:moveTo>
                  <a:lnTo>
                    <a:pt x="14584" y="212"/>
                  </a:lnTo>
                  <a:cubicBezTo>
                    <a:pt x="14495" y="81"/>
                    <a:pt x="14372" y="0"/>
                    <a:pt x="14236" y="0"/>
                  </a:cubicBezTo>
                  <a:cubicBezTo>
                    <a:pt x="13965" y="0"/>
                    <a:pt x="13745" y="322"/>
                    <a:pt x="13745" y="720"/>
                  </a:cubicBezTo>
                  <a:lnTo>
                    <a:pt x="13745" y="7200"/>
                  </a:lnTo>
                  <a:lnTo>
                    <a:pt x="1964" y="7200"/>
                  </a:lnTo>
                  <a:cubicBezTo>
                    <a:pt x="879" y="7200"/>
                    <a:pt x="0" y="8490"/>
                    <a:pt x="0" y="10080"/>
                  </a:cubicBezTo>
                  <a:lnTo>
                    <a:pt x="0" y="11520"/>
                  </a:lnTo>
                  <a:cubicBezTo>
                    <a:pt x="0" y="13110"/>
                    <a:pt x="879" y="14400"/>
                    <a:pt x="1964" y="14400"/>
                  </a:cubicBezTo>
                  <a:lnTo>
                    <a:pt x="13745" y="14400"/>
                  </a:lnTo>
                  <a:lnTo>
                    <a:pt x="13745" y="20880"/>
                  </a:lnTo>
                  <a:cubicBezTo>
                    <a:pt x="13745" y="21278"/>
                    <a:pt x="13965" y="21600"/>
                    <a:pt x="14236" y="21600"/>
                  </a:cubicBezTo>
                  <a:cubicBezTo>
                    <a:pt x="14372" y="21600"/>
                    <a:pt x="14495" y="21520"/>
                    <a:pt x="14583" y="21389"/>
                  </a:cubicBezTo>
                  <a:lnTo>
                    <a:pt x="21456" y="11310"/>
                  </a:lnTo>
                  <a:cubicBezTo>
                    <a:pt x="21545" y="11180"/>
                    <a:pt x="21600" y="11000"/>
                    <a:pt x="21600" y="10800"/>
                  </a:cubicBezTo>
                  <a:cubicBezTo>
                    <a:pt x="21600" y="10601"/>
                    <a:pt x="21545" y="10421"/>
                    <a:pt x="21456" y="10291"/>
                  </a:cubicBezTo>
                </a:path>
              </a:pathLst>
            </a:custGeom>
            <a:solidFill>
              <a:srgbClr val="023066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25"/>
                <a:buFont typeface="Arial"/>
                <a:buNone/>
              </a:pPr>
              <a:endParaRPr sz="1125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80" name="Google Shape;180;p6"/>
          <p:cNvSpPr txBox="1">
            <a:spLocks noGrp="1"/>
          </p:cNvSpPr>
          <p:nvPr>
            <p:ph type="body" idx="1"/>
          </p:nvPr>
        </p:nvSpPr>
        <p:spPr>
          <a:xfrm>
            <a:off x="792518" y="3767018"/>
            <a:ext cx="5217411" cy="812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</a:pPr>
            <a:r>
              <a:rPr lang="en-US" sz="2000" b="1"/>
              <a:t>What is Hooks?</a:t>
            </a:r>
            <a:endParaRPr sz="20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Overview</a:t>
            </a:r>
            <a:endParaRPr sz="3600"/>
          </a:p>
        </p:txBody>
      </p:sp>
      <p:grpSp>
        <p:nvGrpSpPr>
          <p:cNvPr id="186" name="Google Shape;186;p7"/>
          <p:cNvGrpSpPr/>
          <p:nvPr/>
        </p:nvGrpSpPr>
        <p:grpSpPr>
          <a:xfrm>
            <a:off x="792519" y="1356129"/>
            <a:ext cx="9646681" cy="2855345"/>
            <a:chOff x="707140" y="1046494"/>
            <a:chExt cx="9646681" cy="2855345"/>
          </a:xfrm>
        </p:grpSpPr>
        <p:sp>
          <p:nvSpPr>
            <p:cNvPr id="187" name="Google Shape;187;p7"/>
            <p:cNvSpPr txBox="1"/>
            <p:nvPr/>
          </p:nvSpPr>
          <p:spPr>
            <a:xfrm>
              <a:off x="707140" y="1046494"/>
              <a:ext cx="5217411" cy="8126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None/>
              </a:pPr>
              <a:r>
                <a:rPr lang="en-US" sz="2000" b="1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What hooks can do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7"/>
            <p:cNvSpPr txBox="1"/>
            <p:nvPr/>
          </p:nvSpPr>
          <p:spPr>
            <a:xfrm>
              <a:off x="1495421" y="1563639"/>
              <a:ext cx="8858400" cy="233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Simple and reduce many lines of codes.</a:t>
              </a:r>
              <a:endParaRPr sz="2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Reuse code.</a:t>
              </a:r>
              <a:endParaRPr sz="2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Let us use state in function components.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Function components no longer stateless now.</a:t>
              </a:r>
              <a:endParaRPr sz="2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792519" y="1795902"/>
              <a:ext cx="579427" cy="3518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27" y="19142"/>
                  </a:moveTo>
                  <a:lnTo>
                    <a:pt x="14727" y="12960"/>
                  </a:lnTo>
                  <a:lnTo>
                    <a:pt x="1964" y="12960"/>
                  </a:lnTo>
                  <a:cubicBezTo>
                    <a:pt x="1421" y="12960"/>
                    <a:pt x="982" y="12316"/>
                    <a:pt x="982" y="11520"/>
                  </a:cubicBezTo>
                  <a:lnTo>
                    <a:pt x="982" y="10080"/>
                  </a:lnTo>
                  <a:cubicBezTo>
                    <a:pt x="982" y="9285"/>
                    <a:pt x="1421" y="8640"/>
                    <a:pt x="1964" y="8640"/>
                  </a:cubicBezTo>
                  <a:lnTo>
                    <a:pt x="14727" y="8640"/>
                  </a:lnTo>
                  <a:lnTo>
                    <a:pt x="14727" y="2458"/>
                  </a:lnTo>
                  <a:lnTo>
                    <a:pt x="20415" y="10800"/>
                  </a:lnTo>
                  <a:cubicBezTo>
                    <a:pt x="20415" y="10800"/>
                    <a:pt x="14727" y="19142"/>
                    <a:pt x="14727" y="19142"/>
                  </a:cubicBezTo>
                  <a:close/>
                  <a:moveTo>
                    <a:pt x="21456" y="10291"/>
                  </a:moveTo>
                  <a:lnTo>
                    <a:pt x="14584" y="212"/>
                  </a:lnTo>
                  <a:cubicBezTo>
                    <a:pt x="14495" y="81"/>
                    <a:pt x="14372" y="0"/>
                    <a:pt x="14236" y="0"/>
                  </a:cubicBezTo>
                  <a:cubicBezTo>
                    <a:pt x="13965" y="0"/>
                    <a:pt x="13745" y="322"/>
                    <a:pt x="13745" y="720"/>
                  </a:cubicBezTo>
                  <a:lnTo>
                    <a:pt x="13745" y="7200"/>
                  </a:lnTo>
                  <a:lnTo>
                    <a:pt x="1964" y="7200"/>
                  </a:lnTo>
                  <a:cubicBezTo>
                    <a:pt x="879" y="7200"/>
                    <a:pt x="0" y="8490"/>
                    <a:pt x="0" y="10080"/>
                  </a:cubicBezTo>
                  <a:lnTo>
                    <a:pt x="0" y="11520"/>
                  </a:lnTo>
                  <a:cubicBezTo>
                    <a:pt x="0" y="13110"/>
                    <a:pt x="879" y="14400"/>
                    <a:pt x="1964" y="14400"/>
                  </a:cubicBezTo>
                  <a:lnTo>
                    <a:pt x="13745" y="14400"/>
                  </a:lnTo>
                  <a:lnTo>
                    <a:pt x="13745" y="20880"/>
                  </a:lnTo>
                  <a:cubicBezTo>
                    <a:pt x="13745" y="21278"/>
                    <a:pt x="13965" y="21600"/>
                    <a:pt x="14236" y="21600"/>
                  </a:cubicBezTo>
                  <a:cubicBezTo>
                    <a:pt x="14372" y="21600"/>
                    <a:pt x="14495" y="21520"/>
                    <a:pt x="14583" y="21389"/>
                  </a:cubicBezTo>
                  <a:lnTo>
                    <a:pt x="21456" y="11310"/>
                  </a:lnTo>
                  <a:cubicBezTo>
                    <a:pt x="21545" y="11180"/>
                    <a:pt x="21600" y="11000"/>
                    <a:pt x="21600" y="10800"/>
                  </a:cubicBezTo>
                  <a:cubicBezTo>
                    <a:pt x="21600" y="10601"/>
                    <a:pt x="21545" y="10421"/>
                    <a:pt x="21456" y="10291"/>
                  </a:cubicBezTo>
                </a:path>
              </a:pathLst>
            </a:custGeom>
            <a:solidFill>
              <a:srgbClr val="023066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25"/>
                <a:buFont typeface="Arial"/>
                <a:buNone/>
              </a:pPr>
              <a:endParaRPr sz="1125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90" name="Google Shape;19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29444" y="4211475"/>
            <a:ext cx="3714405" cy="16393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5"/>
          <p:cNvSpPr txBox="1"/>
          <p:nvPr/>
        </p:nvSpPr>
        <p:spPr>
          <a:xfrm>
            <a:off x="1644969" y="2873800"/>
            <a:ext cx="8902061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Introduce hooks APIs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3539</Words>
  <Application>Microsoft Office PowerPoint</Application>
  <PresentationFormat>Widescreen</PresentationFormat>
  <Paragraphs>613</Paragraphs>
  <Slides>50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9" baseType="lpstr">
      <vt:lpstr>Fira Code</vt:lpstr>
      <vt:lpstr>Arial</vt:lpstr>
      <vt:lpstr>Lato Black</vt:lpstr>
      <vt:lpstr>Calibri</vt:lpstr>
      <vt:lpstr>Lato</vt:lpstr>
      <vt:lpstr>Lato Light</vt:lpstr>
      <vt:lpstr>Söhne</vt:lpstr>
      <vt:lpstr>Courier New</vt:lpstr>
      <vt:lpstr>Office Theme</vt:lpstr>
      <vt:lpstr>React Hooks at a glance</vt:lpstr>
      <vt:lpstr>PowerPoint Presentation</vt:lpstr>
      <vt:lpstr>PowerPoint Presentation</vt:lpstr>
      <vt:lpstr>Overview</vt:lpstr>
      <vt:lpstr>Overview</vt:lpstr>
      <vt:lpstr>Overview</vt:lpstr>
      <vt:lpstr>Overview</vt:lpstr>
      <vt:lpstr>Overview</vt:lpstr>
      <vt:lpstr>PowerPoint Presentation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 - useEffect </vt:lpstr>
      <vt:lpstr>Introduce hooks APIs - useEffect </vt:lpstr>
      <vt:lpstr>Introduce hooks APIs</vt:lpstr>
      <vt:lpstr>PowerPoint Presentation</vt:lpstr>
      <vt:lpstr>Custom hooks</vt:lpstr>
      <vt:lpstr>Custom hooks</vt:lpstr>
      <vt:lpstr>PowerPoint Presentation</vt:lpstr>
      <vt:lpstr>Some additional hooks</vt:lpstr>
      <vt:lpstr>Some additional hooks</vt:lpstr>
      <vt:lpstr>Some additional hooks</vt:lpstr>
      <vt:lpstr>PowerPoint Presentation</vt:lpstr>
      <vt:lpstr>Rules of hooks</vt:lpstr>
      <vt:lpstr>PowerPoint Presentation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References</vt:lpstr>
      <vt:lpstr>Q&amp;A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Hooks at a glance</dc:title>
  <dc:creator>Thien Nguyen</dc:creator>
  <cp:lastModifiedBy>Thien Nguyen</cp:lastModifiedBy>
  <cp:revision>6</cp:revision>
  <dcterms:created xsi:type="dcterms:W3CDTF">2023-05-13T08:39:31Z</dcterms:created>
  <dcterms:modified xsi:type="dcterms:W3CDTF">2023-06-02T10:52:01Z</dcterms:modified>
</cp:coreProperties>
</file>